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 id="2147483678" r:id="rId3"/>
  </p:sldMasterIdLst>
  <p:notesMasterIdLst>
    <p:notesMasterId r:id="rId29"/>
  </p:notesMasterIdLst>
  <p:sldIdLst>
    <p:sldId id="257" r:id="rId4"/>
    <p:sldId id="278" r:id="rId5"/>
    <p:sldId id="259" r:id="rId6"/>
    <p:sldId id="260" r:id="rId7"/>
    <p:sldId id="261" r:id="rId8"/>
    <p:sldId id="262" r:id="rId9"/>
    <p:sldId id="282" r:id="rId10"/>
    <p:sldId id="280" r:id="rId11"/>
    <p:sldId id="258" r:id="rId12"/>
    <p:sldId id="263" r:id="rId13"/>
    <p:sldId id="264" r:id="rId14"/>
    <p:sldId id="265" r:id="rId15"/>
    <p:sldId id="266" r:id="rId16"/>
    <p:sldId id="274" r:id="rId17"/>
    <p:sldId id="267" r:id="rId18"/>
    <p:sldId id="275" r:id="rId19"/>
    <p:sldId id="269" r:id="rId20"/>
    <p:sldId id="270" r:id="rId21"/>
    <p:sldId id="271" r:id="rId22"/>
    <p:sldId id="272" r:id="rId23"/>
    <p:sldId id="276" r:id="rId24"/>
    <p:sldId id="273" r:id="rId25"/>
    <p:sldId id="277" r:id="rId26"/>
    <p:sldId id="279"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66FF33"/>
    <a:srgbClr val="996600"/>
    <a:srgbClr val="990033"/>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84"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79ABED-9119-415C-AD46-18477A090B4D}" type="datetimeFigureOut">
              <a:rPr lang="en-US" smtClean="0"/>
              <a:t>10/17/2019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381572-694F-409D-98C2-E11DFA54EDE7}" type="slidenum">
              <a:rPr lang="en-US" smtClean="0"/>
              <a:t>‹#›</a:t>
            </a:fld>
            <a:endParaRPr lang="en-US"/>
          </a:p>
        </p:txBody>
      </p:sp>
    </p:spTree>
    <p:extLst>
      <p:ext uri="{BB962C8B-B14F-4D97-AF65-F5344CB8AC3E}">
        <p14:creationId xmlns:p14="http://schemas.microsoft.com/office/powerpoint/2010/main" val="1775501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A52377-7164-AA4D-B82E-D4AEA28A9FD6}" type="slidenum">
              <a:rPr lang="en-US" smtClean="0"/>
              <a:t>19</a:t>
            </a:fld>
            <a:endParaRPr lang="en-US"/>
          </a:p>
        </p:txBody>
      </p:sp>
    </p:spTree>
    <p:extLst>
      <p:ext uri="{BB962C8B-B14F-4D97-AF65-F5344CB8AC3E}">
        <p14:creationId xmlns:p14="http://schemas.microsoft.com/office/powerpoint/2010/main" val="258148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9DCA6-8C85-405D-9FC3-DB5C46907A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AA305D-4703-4FED-81E1-BA2C139F7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A47360-EDA2-47DC-B9BD-678450887076}"/>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5" name="Footer Placeholder 4">
            <a:extLst>
              <a:ext uri="{FF2B5EF4-FFF2-40B4-BE49-F238E27FC236}">
                <a16:creationId xmlns:a16="http://schemas.microsoft.com/office/drawing/2014/main" id="{062EF4D8-EDB3-4EC5-94BF-CBCA46E6E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C90359-BC62-4E48-9DE7-E51B6D940376}"/>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708200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08B3C-BF16-4ED1-AC4C-56FF53DFC9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681425-C36A-4CDE-AB9C-3BEFAFB003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34C4B0-AC8B-48B7-A966-1EC4E9D54883}"/>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5" name="Footer Placeholder 4">
            <a:extLst>
              <a:ext uri="{FF2B5EF4-FFF2-40B4-BE49-F238E27FC236}">
                <a16:creationId xmlns:a16="http://schemas.microsoft.com/office/drawing/2014/main" id="{EFC190F7-E683-4C0E-B82D-9A2E7C0ACA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CF96ED-7C11-4427-86C2-9ED0559BEFD6}"/>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160773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F7591B-2BB6-42AB-9D34-5E79A90D5D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44870B-827C-40D9-97AC-45466D5B49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A9711C-ACAC-41A7-B573-3272355982A2}"/>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5" name="Footer Placeholder 4">
            <a:extLst>
              <a:ext uri="{FF2B5EF4-FFF2-40B4-BE49-F238E27FC236}">
                <a16:creationId xmlns:a16="http://schemas.microsoft.com/office/drawing/2014/main" id="{79BF861F-619F-4645-8347-FE42F0FD01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B5CA7A-0CDA-4670-ACA0-0D88BE8B47FB}"/>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4202992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10B2C-3A49-445F-8ABF-26242BAD679A}" type="datetimeFigureOut">
              <a:rPr lang="en-US" smtClean="0"/>
              <a:t>10/17/2019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842ED-EDDC-420B-A7AF-489ADD0932D9}" type="slidenum">
              <a:rPr lang="en-US" smtClean="0"/>
              <a:t>‹#›</a:t>
            </a:fld>
            <a:endParaRPr lang="en-US"/>
          </a:p>
        </p:txBody>
      </p:sp>
    </p:spTree>
    <p:extLst>
      <p:ext uri="{BB962C8B-B14F-4D97-AF65-F5344CB8AC3E}">
        <p14:creationId xmlns:p14="http://schemas.microsoft.com/office/powerpoint/2010/main" val="660168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BAD89-AE01-4DD1-B628-CDBD58672F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A3132B-AF78-490F-8AF7-E5EB8E0FB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85861B-3322-4871-9D20-34779DAD4F8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61084AB-B667-4652-AB0D-4C4F1DD7B57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3A50E-AA1A-4687-924B-FE83F822ECE5}"/>
              </a:ext>
            </a:extLst>
          </p:cNvPr>
          <p:cNvSpPr>
            <a:spLocks noGrp="1"/>
          </p:cNvSpPr>
          <p:nvPr>
            <p:ph type="sldNum" sz="quarter" idx="12"/>
          </p:nvPr>
        </p:nvSpPr>
        <p:spPr/>
        <p:txBody>
          <a:bodyPr/>
          <a:lstStyle>
            <a:lvl1pPr>
              <a:defRPr/>
            </a:lvl1pPr>
          </a:lstStyle>
          <a:p>
            <a:fld id="{D82D365A-76B7-4ECF-B67F-D3750D8194B6}" type="slidenum">
              <a:rPr lang="en-US" altLang="en-US"/>
              <a:pPr/>
              <a:t>‹#›</a:t>
            </a:fld>
            <a:endParaRPr lang="en-US" altLang="en-US"/>
          </a:p>
        </p:txBody>
      </p:sp>
    </p:spTree>
    <p:extLst>
      <p:ext uri="{BB962C8B-B14F-4D97-AF65-F5344CB8AC3E}">
        <p14:creationId xmlns:p14="http://schemas.microsoft.com/office/powerpoint/2010/main" val="72598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21FBB-3742-4259-9635-5E0F2F997B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12E00A-C6A9-4685-9C92-480C43952FC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195738-DDB6-49C3-8094-BD17CD1C0B20}"/>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5" name="Footer Placeholder 4">
            <a:extLst>
              <a:ext uri="{FF2B5EF4-FFF2-40B4-BE49-F238E27FC236}">
                <a16:creationId xmlns:a16="http://schemas.microsoft.com/office/drawing/2014/main" id="{DAA1E556-D027-4AB6-BB09-5C7CCC09C6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06975E-0083-4E84-A315-361420999D21}"/>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1983699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83CC7-D19D-4D45-B888-D1F9851A8A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CD249A7-2E9C-463C-B308-24390DEB82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24F23C-6330-4424-B821-0D7314CE9AC6}"/>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5" name="Footer Placeholder 4">
            <a:extLst>
              <a:ext uri="{FF2B5EF4-FFF2-40B4-BE49-F238E27FC236}">
                <a16:creationId xmlns:a16="http://schemas.microsoft.com/office/drawing/2014/main" id="{E45C766C-FD2A-422F-814C-EBC0849158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8A0DDB-C8DC-4FF9-9056-29A091D8CCB3}"/>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1257987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F119A-D324-4521-A22F-6580ACC5EA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8B546A-ABDD-4E8C-A327-995F0DEFA5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EF5848-6BEE-43E2-9996-02C5586A4E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60E471-0F0D-4013-9B11-16FE440E95F6}"/>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6" name="Footer Placeholder 5">
            <a:extLst>
              <a:ext uri="{FF2B5EF4-FFF2-40B4-BE49-F238E27FC236}">
                <a16:creationId xmlns:a16="http://schemas.microsoft.com/office/drawing/2014/main" id="{BF2D25C7-E8F9-4D32-B4F0-85C3A74082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7343CA-A86E-4CFF-B71E-05516FA9300D}"/>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675589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325BE-53BF-470D-920A-47C5B35567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A466E8-4A2A-4136-B07F-E32501CA6A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20B828-447E-48C8-B6CE-48341BC8D4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AF5F62-8998-49C1-997D-DE64BBB8A9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DAE31D-E811-444B-82C7-F6D799A2FC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690B46-71AD-42E6-B405-61C48E5311E8}"/>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8" name="Footer Placeholder 7">
            <a:extLst>
              <a:ext uri="{FF2B5EF4-FFF2-40B4-BE49-F238E27FC236}">
                <a16:creationId xmlns:a16="http://schemas.microsoft.com/office/drawing/2014/main" id="{0D79678D-4F08-426B-A3E7-FD33E4BAC7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47ED6D-CE17-43A3-8532-2EB2D0F9D737}"/>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882173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46C59-FB6D-4FA8-8590-B7A60F6164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385E0E-DF51-4462-B213-70BC5D1BAFAC}"/>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4" name="Footer Placeholder 3">
            <a:extLst>
              <a:ext uri="{FF2B5EF4-FFF2-40B4-BE49-F238E27FC236}">
                <a16:creationId xmlns:a16="http://schemas.microsoft.com/office/drawing/2014/main" id="{717313E7-CA02-46EA-B4A3-1D47627F0D3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006743-1B0E-4573-B19A-36AD6AC230AE}"/>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2541541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F7F80-94AA-46B4-8C99-F1CBFE61EC7C}"/>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3" name="Footer Placeholder 2">
            <a:extLst>
              <a:ext uri="{FF2B5EF4-FFF2-40B4-BE49-F238E27FC236}">
                <a16:creationId xmlns:a16="http://schemas.microsoft.com/office/drawing/2014/main" id="{25E7ADE7-768D-4F37-A6F4-1BD2B8118F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147E5E-BB56-4B89-AB9C-6AE877AFDBFD}"/>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3587484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AFDBB-1793-400A-95D6-DEF6DEE605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3DFD00-45D9-4BBC-96D4-D0E9C33048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379DDCE-390A-4CDB-9CAF-A50AA19ACE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6A2478-8B18-46FF-A4D9-FCC360DB249F}"/>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6" name="Footer Placeholder 5">
            <a:extLst>
              <a:ext uri="{FF2B5EF4-FFF2-40B4-BE49-F238E27FC236}">
                <a16:creationId xmlns:a16="http://schemas.microsoft.com/office/drawing/2014/main" id="{E90BE6E6-CD6C-46B3-8AE0-5C82C42426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443495-84F2-40FC-9F9F-80E76E52C016}"/>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79778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C677E-6DB7-4A2E-900F-DF2E6BC75A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53E8FC-E9AF-438F-842B-A2957F409D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6F654E-3FBC-4B79-BF29-31D6CEEAC3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E8D976-49B5-430C-BACE-EF05856BACD7}"/>
              </a:ext>
            </a:extLst>
          </p:cNvPr>
          <p:cNvSpPr>
            <a:spLocks noGrp="1"/>
          </p:cNvSpPr>
          <p:nvPr>
            <p:ph type="dt" sz="half" idx="10"/>
          </p:nvPr>
        </p:nvSpPr>
        <p:spPr/>
        <p:txBody>
          <a:bodyPr/>
          <a:lstStyle/>
          <a:p>
            <a:fld id="{470B3EF2-66F4-4B42-B080-C388E0B01AA5}" type="datetimeFigureOut">
              <a:rPr lang="en-US" smtClean="0"/>
              <a:t>10/17/2019</a:t>
            </a:fld>
            <a:endParaRPr lang="en-US"/>
          </a:p>
        </p:txBody>
      </p:sp>
      <p:sp>
        <p:nvSpPr>
          <p:cNvPr id="6" name="Footer Placeholder 5">
            <a:extLst>
              <a:ext uri="{FF2B5EF4-FFF2-40B4-BE49-F238E27FC236}">
                <a16:creationId xmlns:a16="http://schemas.microsoft.com/office/drawing/2014/main" id="{C4FBC158-FD95-4BBD-AAB1-A4C9AD54BA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B41BA4-9590-4FD7-8065-30594841E804}"/>
              </a:ext>
            </a:extLst>
          </p:cNvPr>
          <p:cNvSpPr>
            <a:spLocks noGrp="1"/>
          </p:cNvSpPr>
          <p:nvPr>
            <p:ph type="sldNum" sz="quarter" idx="12"/>
          </p:nvPr>
        </p:nvSpPr>
        <p:spPr/>
        <p:txBody>
          <a:bodyPr/>
          <a:lstStyle/>
          <a:p>
            <a:fld id="{3AFC88AF-AA69-4266-898A-EF266FE575D7}" type="slidenum">
              <a:rPr lang="en-US" smtClean="0"/>
              <a:t>‹#›</a:t>
            </a:fld>
            <a:endParaRPr lang="en-US"/>
          </a:p>
        </p:txBody>
      </p:sp>
    </p:spTree>
    <p:extLst>
      <p:ext uri="{BB962C8B-B14F-4D97-AF65-F5344CB8AC3E}">
        <p14:creationId xmlns:p14="http://schemas.microsoft.com/office/powerpoint/2010/main" val="2759831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769347-B338-4A48-8552-69F7CC8D1B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E866AF2-A62F-41A1-8273-3DA0832049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AF81F4-9110-41E6-AF9B-AABA5A2268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B3EF2-66F4-4B42-B080-C388E0B01AA5}" type="datetimeFigureOut">
              <a:rPr lang="en-US" smtClean="0"/>
              <a:t>10/17/2019</a:t>
            </a:fld>
            <a:endParaRPr lang="en-US"/>
          </a:p>
        </p:txBody>
      </p:sp>
      <p:sp>
        <p:nvSpPr>
          <p:cNvPr id="5" name="Footer Placeholder 4">
            <a:extLst>
              <a:ext uri="{FF2B5EF4-FFF2-40B4-BE49-F238E27FC236}">
                <a16:creationId xmlns:a16="http://schemas.microsoft.com/office/drawing/2014/main" id="{ACA1564B-8EB0-4413-AEF1-84FC53A7D8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8121CE-7ED1-4C7B-9200-67FC2DD7AB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C88AF-AA69-4266-898A-EF266FE575D7}" type="slidenum">
              <a:rPr lang="en-US" smtClean="0"/>
              <a:t>‹#›</a:t>
            </a:fld>
            <a:endParaRPr lang="en-US"/>
          </a:p>
        </p:txBody>
      </p:sp>
    </p:spTree>
    <p:extLst>
      <p:ext uri="{BB962C8B-B14F-4D97-AF65-F5344CB8AC3E}">
        <p14:creationId xmlns:p14="http://schemas.microsoft.com/office/powerpoint/2010/main" val="3620530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310B2C-3A49-445F-8ABF-26242BAD679A}" type="datetimeFigureOut">
              <a:rPr lang="en-US" smtClean="0"/>
              <a:t>10/17/2019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842ED-EDDC-420B-A7AF-489ADD0932D9}" type="slidenum">
              <a:rPr lang="en-US" smtClean="0"/>
              <a:t>‹#›</a:t>
            </a:fld>
            <a:endParaRPr lang="en-US"/>
          </a:p>
        </p:txBody>
      </p:sp>
    </p:spTree>
    <p:extLst>
      <p:ext uri="{BB962C8B-B14F-4D97-AF65-F5344CB8AC3E}">
        <p14:creationId xmlns:p14="http://schemas.microsoft.com/office/powerpoint/2010/main" val="1667056406"/>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CAC912D-2299-40D6-9D29-4487800C6285}"/>
              </a:ext>
            </a:extLst>
          </p:cNvPr>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25A16B3-2EB0-4CD6-8798-E9C1559F7FCE}"/>
              </a:ext>
            </a:extLst>
          </p:cNvPr>
          <p:cNvSpPr>
            <a:spLocks noGrp="1" noChangeArrowheads="1"/>
          </p:cNvSpPr>
          <p:nvPr>
            <p:ph type="body" idx="1"/>
          </p:nvPr>
        </p:nvSpPr>
        <p:spPr bwMode="auto">
          <a:xfrm>
            <a:off x="609600" y="1600203"/>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9777553-14EA-4E99-B892-0BFEDC6D744A}"/>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50"/>
            </a:lvl1pPr>
          </a:lstStyle>
          <a:p>
            <a:endParaRPr lang="en-US" altLang="en-US"/>
          </a:p>
        </p:txBody>
      </p:sp>
      <p:sp>
        <p:nvSpPr>
          <p:cNvPr id="1029" name="Rectangle 5">
            <a:extLst>
              <a:ext uri="{FF2B5EF4-FFF2-40B4-BE49-F238E27FC236}">
                <a16:creationId xmlns:a16="http://schemas.microsoft.com/office/drawing/2014/main" id="{AB334395-1BF5-4629-BE95-5C06DACC4492}"/>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50"/>
            </a:lvl1pPr>
          </a:lstStyle>
          <a:p>
            <a:endParaRPr lang="en-US" altLang="en-US"/>
          </a:p>
        </p:txBody>
      </p:sp>
      <p:sp>
        <p:nvSpPr>
          <p:cNvPr id="1030" name="Rectangle 6">
            <a:extLst>
              <a:ext uri="{FF2B5EF4-FFF2-40B4-BE49-F238E27FC236}">
                <a16:creationId xmlns:a16="http://schemas.microsoft.com/office/drawing/2014/main" id="{1B775599-31A1-470E-B6F6-78EFC8CED63D}"/>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50"/>
            </a:lvl1pPr>
          </a:lstStyle>
          <a:p>
            <a:fld id="{0C953CFA-C71C-4991-9AE0-33563B4D9A0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9" r:id="rId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4381" y="374349"/>
            <a:ext cx="10283252" cy="1024270"/>
          </a:xfrm>
          <a:solidFill>
            <a:srgbClr val="C00000"/>
          </a:solidFill>
        </p:spPr>
        <p:txBody>
          <a:bodyPr>
            <a:normAutofit fontScale="90000"/>
          </a:bodyPr>
          <a:lstStyle/>
          <a:p>
            <a:br>
              <a:rPr lang="en-US" dirty="0"/>
            </a:br>
            <a:r>
              <a:rPr lang="en-US" b="1" dirty="0">
                <a:solidFill>
                  <a:schemeClr val="bg1"/>
                </a:solidFill>
              </a:rPr>
              <a:t>Changes of State</a:t>
            </a:r>
            <a:endParaRPr lang="en-US" dirty="0">
              <a:solidFill>
                <a:schemeClr val="bg1"/>
              </a:solidFill>
            </a:endParaRPr>
          </a:p>
        </p:txBody>
      </p:sp>
      <p:sp>
        <p:nvSpPr>
          <p:cNvPr id="3" name="Subtitle 2"/>
          <p:cNvSpPr>
            <a:spLocks noGrp="1"/>
          </p:cNvSpPr>
          <p:nvPr>
            <p:ph type="subTitle" idx="1"/>
          </p:nvPr>
        </p:nvSpPr>
        <p:spPr>
          <a:xfrm>
            <a:off x="1538513" y="1578499"/>
            <a:ext cx="9524227" cy="1024270"/>
          </a:xfrm>
        </p:spPr>
        <p:txBody>
          <a:bodyPr/>
          <a:lstStyle/>
          <a:p>
            <a:r>
              <a:rPr lang="en-US" b="1" dirty="0"/>
              <a:t>Melting, Freezing, Vaporization, Evaporation, Condensation, Sublimation, Deposition OH MY</a:t>
            </a:r>
            <a:r>
              <a:rPr lang="en-US" dirty="0"/>
              <a:t>!</a:t>
            </a:r>
          </a:p>
        </p:txBody>
      </p:sp>
      <p:pic>
        <p:nvPicPr>
          <p:cNvPr id="5" name="Picture 4"/>
          <p:cNvPicPr>
            <a:picLocks noChangeAspect="1"/>
          </p:cNvPicPr>
          <p:nvPr/>
        </p:nvPicPr>
        <p:blipFill>
          <a:blip r:embed="rId2"/>
          <a:stretch>
            <a:fillRect/>
          </a:stretch>
        </p:blipFill>
        <p:spPr>
          <a:xfrm>
            <a:off x="3112478" y="2625704"/>
            <a:ext cx="5956568" cy="4232298"/>
          </a:xfrm>
          <a:prstGeom prst="rect">
            <a:avLst/>
          </a:prstGeom>
        </p:spPr>
      </p:pic>
    </p:spTree>
    <p:extLst>
      <p:ext uri="{BB962C8B-B14F-4D97-AF65-F5344CB8AC3E}">
        <p14:creationId xmlns:p14="http://schemas.microsoft.com/office/powerpoint/2010/main" val="2891052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996983"/>
          </a:xfrm>
          <a:solidFill>
            <a:srgbClr val="FF0000"/>
          </a:solidFill>
        </p:spPr>
        <p:txBody>
          <a:bodyPr>
            <a:normAutofit/>
          </a:bodyPr>
          <a:lstStyle/>
          <a:p>
            <a:pPr algn="ctr"/>
            <a:r>
              <a:rPr lang="en-US" sz="5400" b="1" dirty="0"/>
              <a:t>Change of state: MELTING</a:t>
            </a:r>
          </a:p>
        </p:txBody>
      </p:sp>
      <p:sp>
        <p:nvSpPr>
          <p:cNvPr id="4" name="Content Placeholder 3"/>
          <p:cNvSpPr>
            <a:spLocks noGrp="1"/>
          </p:cNvSpPr>
          <p:nvPr>
            <p:ph idx="1"/>
          </p:nvPr>
        </p:nvSpPr>
        <p:spPr>
          <a:xfrm>
            <a:off x="838200" y="1524000"/>
            <a:ext cx="9372600" cy="4930808"/>
          </a:xfrm>
        </p:spPr>
        <p:txBody>
          <a:bodyPr>
            <a:normAutofit/>
          </a:bodyPr>
          <a:lstStyle/>
          <a:p>
            <a:r>
              <a:rPr lang="en-US" sz="3200" dirty="0"/>
              <a:t>Melting:  </a:t>
            </a:r>
            <a:r>
              <a:rPr lang="en-US" sz="3200" u="sng" dirty="0"/>
              <a:t>The change of a solid to a liquid.</a:t>
            </a:r>
          </a:p>
          <a:p>
            <a:pPr marL="64008" indent="0">
              <a:buNone/>
            </a:pPr>
            <a:endParaRPr lang="en-US" sz="3200" dirty="0"/>
          </a:p>
          <a:p>
            <a:r>
              <a:rPr lang="en-US" sz="3200" u="sng" dirty="0"/>
              <a:t>Energy (HEAT) </a:t>
            </a:r>
            <a:r>
              <a:rPr lang="en-US" sz="3200" dirty="0"/>
              <a:t>must be </a:t>
            </a:r>
            <a:r>
              <a:rPr lang="en-US" sz="3200" u="sng" dirty="0"/>
              <a:t>added</a:t>
            </a:r>
            <a:r>
              <a:rPr lang="en-US" sz="3200" dirty="0"/>
              <a:t> to the substance to make it </a:t>
            </a:r>
            <a:r>
              <a:rPr lang="en-US" sz="3200" u="sng" dirty="0"/>
              <a:t>melt</a:t>
            </a:r>
            <a:r>
              <a:rPr lang="en-US" sz="3200" dirty="0"/>
              <a:t>.</a:t>
            </a:r>
          </a:p>
          <a:p>
            <a:endParaRPr lang="en-US" sz="3200" dirty="0"/>
          </a:p>
          <a:p>
            <a:r>
              <a:rPr lang="en-US" sz="3200" dirty="0"/>
              <a:t>Endothermic</a:t>
            </a:r>
          </a:p>
          <a:p>
            <a:pPr marL="0" indent="0">
              <a:buNone/>
            </a:pPr>
            <a:endParaRPr lang="en-US" sz="3200" dirty="0"/>
          </a:p>
          <a:p>
            <a:pPr marL="537210" lvl="1" indent="0">
              <a:buNone/>
            </a:pPr>
            <a:endParaRPr lang="en-US" sz="2800" dirty="0"/>
          </a:p>
        </p:txBody>
      </p:sp>
      <p:pic>
        <p:nvPicPr>
          <p:cNvPr id="6" name="Picture 5"/>
          <p:cNvPicPr>
            <a:picLocks noChangeAspect="1"/>
          </p:cNvPicPr>
          <p:nvPr/>
        </p:nvPicPr>
        <p:blipFill>
          <a:blip r:embed="rId2"/>
          <a:stretch>
            <a:fillRect/>
          </a:stretch>
        </p:blipFill>
        <p:spPr>
          <a:xfrm>
            <a:off x="6096000" y="3989404"/>
            <a:ext cx="3822700" cy="2120900"/>
          </a:xfrm>
          <a:prstGeom prst="rect">
            <a:avLst/>
          </a:prstGeom>
        </p:spPr>
      </p:pic>
    </p:spTree>
    <p:extLst>
      <p:ext uri="{BB962C8B-B14F-4D97-AF65-F5344CB8AC3E}">
        <p14:creationId xmlns:p14="http://schemas.microsoft.com/office/powerpoint/2010/main" val="1256848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113" y="381000"/>
            <a:ext cx="10164417" cy="1018032"/>
          </a:xfrm>
          <a:solidFill>
            <a:srgbClr val="FF0000"/>
          </a:solidFill>
        </p:spPr>
        <p:txBody>
          <a:bodyPr>
            <a:normAutofit/>
          </a:bodyPr>
          <a:lstStyle/>
          <a:p>
            <a:pPr algn="ctr"/>
            <a:r>
              <a:rPr lang="en-US" sz="5400" b="1" dirty="0"/>
              <a:t>Melting…</a:t>
            </a:r>
          </a:p>
        </p:txBody>
      </p:sp>
      <p:sp>
        <p:nvSpPr>
          <p:cNvPr id="3" name="Content Placeholder 2"/>
          <p:cNvSpPr>
            <a:spLocks noGrp="1"/>
          </p:cNvSpPr>
          <p:nvPr>
            <p:ph idx="1"/>
          </p:nvPr>
        </p:nvSpPr>
        <p:spPr>
          <a:xfrm>
            <a:off x="689113" y="1828801"/>
            <a:ext cx="10164417" cy="4800600"/>
          </a:xfrm>
        </p:spPr>
        <p:txBody>
          <a:bodyPr/>
          <a:lstStyle/>
          <a:p>
            <a:r>
              <a:rPr lang="en-US" sz="3200" dirty="0"/>
              <a:t>As the substance is melting, the particles are </a:t>
            </a:r>
            <a:r>
              <a:rPr lang="en-US" sz="3200" u="sng" dirty="0"/>
              <a:t>moving faster </a:t>
            </a:r>
            <a:r>
              <a:rPr lang="en-US" sz="3200" dirty="0"/>
              <a:t>because </a:t>
            </a:r>
            <a:r>
              <a:rPr lang="en-US" sz="3200" u="sng" dirty="0"/>
              <a:t>energy/heat </a:t>
            </a:r>
            <a:r>
              <a:rPr lang="en-US" sz="3200" dirty="0"/>
              <a:t>was added.</a:t>
            </a:r>
          </a:p>
          <a:p>
            <a:r>
              <a:rPr lang="en-US" sz="3200" dirty="0"/>
              <a:t>The particles are also </a:t>
            </a:r>
            <a:r>
              <a:rPr lang="en-US" sz="3200" u="sng" dirty="0"/>
              <a:t>spreading out </a:t>
            </a:r>
            <a:r>
              <a:rPr lang="en-US" sz="3200" dirty="0"/>
              <a:t>more because the </a:t>
            </a:r>
            <a:r>
              <a:rPr lang="en-US" sz="3200" u="sng" dirty="0"/>
              <a:t>attraction is less </a:t>
            </a:r>
            <a:r>
              <a:rPr lang="en-US" sz="3200" dirty="0"/>
              <a:t>and they are going from a solid (packed together) into a liquid (loosely packed)</a:t>
            </a:r>
          </a:p>
        </p:txBody>
      </p:sp>
      <p:pic>
        <p:nvPicPr>
          <p:cNvPr id="4" name="Picture 3"/>
          <p:cNvPicPr>
            <a:picLocks noChangeAspect="1"/>
          </p:cNvPicPr>
          <p:nvPr/>
        </p:nvPicPr>
        <p:blipFill>
          <a:blip r:embed="rId2"/>
          <a:stretch>
            <a:fillRect/>
          </a:stretch>
        </p:blipFill>
        <p:spPr>
          <a:xfrm>
            <a:off x="6096000" y="4279899"/>
            <a:ext cx="3065047" cy="1968500"/>
          </a:xfrm>
          <a:prstGeom prst="rect">
            <a:avLst/>
          </a:prstGeom>
        </p:spPr>
      </p:pic>
      <p:pic>
        <p:nvPicPr>
          <p:cNvPr id="5" name="Picture 4"/>
          <p:cNvPicPr>
            <a:picLocks noChangeAspect="1"/>
          </p:cNvPicPr>
          <p:nvPr/>
        </p:nvPicPr>
        <p:blipFill>
          <a:blip r:embed="rId3"/>
          <a:stretch>
            <a:fillRect/>
          </a:stretch>
        </p:blipFill>
        <p:spPr>
          <a:xfrm>
            <a:off x="1904999" y="4343399"/>
            <a:ext cx="3556000" cy="2286000"/>
          </a:xfrm>
          <a:prstGeom prst="rect">
            <a:avLst/>
          </a:prstGeom>
        </p:spPr>
      </p:pic>
      <p:sp>
        <p:nvSpPr>
          <p:cNvPr id="6" name="Right Arrow 5"/>
          <p:cNvSpPr/>
          <p:nvPr/>
        </p:nvSpPr>
        <p:spPr>
          <a:xfrm>
            <a:off x="5105399" y="4876799"/>
            <a:ext cx="1371600" cy="609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444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6"/>
            <a:ext cx="10515600" cy="960092"/>
          </a:xfrm>
          <a:solidFill>
            <a:schemeClr val="accent6">
              <a:lumMod val="40000"/>
              <a:lumOff val="60000"/>
            </a:schemeClr>
          </a:solidFill>
        </p:spPr>
        <p:txBody>
          <a:bodyPr>
            <a:normAutofit/>
          </a:bodyPr>
          <a:lstStyle/>
          <a:p>
            <a:pPr algn="ctr"/>
            <a:r>
              <a:rPr lang="en-US" sz="5400" b="1" dirty="0"/>
              <a:t>Change of state:  Vaporization</a:t>
            </a:r>
          </a:p>
        </p:txBody>
      </p:sp>
      <p:sp>
        <p:nvSpPr>
          <p:cNvPr id="4" name="Content Placeholder 3"/>
          <p:cNvSpPr>
            <a:spLocks noGrp="1"/>
          </p:cNvSpPr>
          <p:nvPr>
            <p:ph idx="1"/>
          </p:nvPr>
        </p:nvSpPr>
        <p:spPr>
          <a:xfrm>
            <a:off x="838200" y="1752600"/>
            <a:ext cx="10515600" cy="4702208"/>
          </a:xfrm>
        </p:spPr>
        <p:txBody>
          <a:bodyPr>
            <a:normAutofit/>
          </a:bodyPr>
          <a:lstStyle/>
          <a:p>
            <a:r>
              <a:rPr lang="en-US" sz="3000" dirty="0"/>
              <a:t>Vaporization:  </a:t>
            </a:r>
            <a:r>
              <a:rPr lang="en-US" sz="3000" u="sng" dirty="0"/>
              <a:t>The change of a liquid to  gas.</a:t>
            </a:r>
          </a:p>
          <a:p>
            <a:endParaRPr lang="en-US" sz="3000" dirty="0"/>
          </a:p>
          <a:p>
            <a:r>
              <a:rPr lang="en-US" sz="3000" u="sng" dirty="0"/>
              <a:t>Energy/heat </a:t>
            </a:r>
            <a:r>
              <a:rPr lang="en-US" sz="3000" dirty="0"/>
              <a:t>must be </a:t>
            </a:r>
            <a:r>
              <a:rPr lang="en-US" sz="3000" u="sng" dirty="0"/>
              <a:t>added</a:t>
            </a:r>
            <a:r>
              <a:rPr lang="en-US" sz="3000" dirty="0"/>
              <a:t> to make it </a:t>
            </a:r>
            <a:r>
              <a:rPr lang="en-US" sz="3000" u="sng" dirty="0"/>
              <a:t>evaporate</a:t>
            </a:r>
          </a:p>
          <a:p>
            <a:endParaRPr lang="en-US" sz="3000" u="sng" dirty="0"/>
          </a:p>
          <a:p>
            <a:r>
              <a:rPr lang="en-US" sz="3000" u="sng" dirty="0"/>
              <a:t>Endothermic</a:t>
            </a:r>
            <a:r>
              <a:rPr lang="en-US" sz="3000" dirty="0"/>
              <a:t> </a:t>
            </a:r>
          </a:p>
        </p:txBody>
      </p:sp>
      <p:pic>
        <p:nvPicPr>
          <p:cNvPr id="6" name="Picture 5"/>
          <p:cNvPicPr>
            <a:picLocks noChangeAspect="1"/>
          </p:cNvPicPr>
          <p:nvPr/>
        </p:nvPicPr>
        <p:blipFill>
          <a:blip r:embed="rId2"/>
          <a:stretch>
            <a:fillRect/>
          </a:stretch>
        </p:blipFill>
        <p:spPr>
          <a:xfrm>
            <a:off x="7513983" y="4459356"/>
            <a:ext cx="2861302" cy="1587500"/>
          </a:xfrm>
          <a:prstGeom prst="rect">
            <a:avLst/>
          </a:prstGeom>
        </p:spPr>
      </p:pic>
    </p:spTree>
    <p:extLst>
      <p:ext uri="{BB962C8B-B14F-4D97-AF65-F5344CB8AC3E}">
        <p14:creationId xmlns:p14="http://schemas.microsoft.com/office/powerpoint/2010/main" val="41418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down)">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3345"/>
          </a:xfrm>
          <a:solidFill>
            <a:schemeClr val="accent6">
              <a:lumMod val="40000"/>
              <a:lumOff val="60000"/>
            </a:schemeClr>
          </a:solidFill>
        </p:spPr>
        <p:txBody>
          <a:bodyPr>
            <a:normAutofit/>
          </a:bodyPr>
          <a:lstStyle/>
          <a:p>
            <a:pPr algn="ctr"/>
            <a:r>
              <a:rPr lang="en-US" sz="5400" b="1" dirty="0"/>
              <a:t>Vaporization….</a:t>
            </a:r>
          </a:p>
        </p:txBody>
      </p:sp>
      <p:sp>
        <p:nvSpPr>
          <p:cNvPr id="3" name="Content Placeholder 2"/>
          <p:cNvSpPr>
            <a:spLocks noGrp="1"/>
          </p:cNvSpPr>
          <p:nvPr>
            <p:ph idx="1"/>
          </p:nvPr>
        </p:nvSpPr>
        <p:spPr>
          <a:xfrm>
            <a:off x="838200" y="1600200"/>
            <a:ext cx="10515600" cy="4854608"/>
          </a:xfrm>
        </p:spPr>
        <p:txBody>
          <a:bodyPr/>
          <a:lstStyle/>
          <a:p>
            <a:r>
              <a:rPr lang="en-US" dirty="0"/>
              <a:t>The particles are moving </a:t>
            </a:r>
            <a:r>
              <a:rPr lang="en-US" u="sng" dirty="0"/>
              <a:t>even faster </a:t>
            </a:r>
            <a:r>
              <a:rPr lang="en-US" dirty="0"/>
              <a:t>as they go from a</a:t>
            </a:r>
            <a:r>
              <a:rPr lang="en-US" u="sng" dirty="0"/>
              <a:t> liquid </a:t>
            </a:r>
            <a:r>
              <a:rPr lang="en-US" dirty="0"/>
              <a:t>to a </a:t>
            </a:r>
            <a:r>
              <a:rPr lang="en-US" u="sng" dirty="0"/>
              <a:t>gas</a:t>
            </a:r>
          </a:p>
          <a:p>
            <a:pPr marL="64008" indent="0">
              <a:buNone/>
            </a:pPr>
            <a:endParaRPr lang="en-US" b="1" dirty="0"/>
          </a:p>
          <a:p>
            <a:r>
              <a:rPr lang="en-US" dirty="0"/>
              <a:t>The particles are </a:t>
            </a:r>
            <a:r>
              <a:rPr lang="en-US" u="sng" dirty="0"/>
              <a:t>spreading out farther </a:t>
            </a:r>
            <a:r>
              <a:rPr lang="en-US" dirty="0"/>
              <a:t>and </a:t>
            </a:r>
            <a:r>
              <a:rPr lang="en-US" u="sng" dirty="0"/>
              <a:t>attraction is decreasing</a:t>
            </a:r>
            <a:r>
              <a:rPr lang="en-US" dirty="0"/>
              <a:t>.</a:t>
            </a:r>
          </a:p>
        </p:txBody>
      </p:sp>
      <p:pic>
        <p:nvPicPr>
          <p:cNvPr id="4" name="Picture 3"/>
          <p:cNvPicPr>
            <a:picLocks noChangeAspect="1"/>
          </p:cNvPicPr>
          <p:nvPr/>
        </p:nvPicPr>
        <p:blipFill>
          <a:blip r:embed="rId2"/>
          <a:stretch>
            <a:fillRect/>
          </a:stretch>
        </p:blipFill>
        <p:spPr>
          <a:xfrm>
            <a:off x="2394086" y="4343400"/>
            <a:ext cx="2827753" cy="1816100"/>
          </a:xfrm>
          <a:prstGeom prst="rect">
            <a:avLst/>
          </a:prstGeom>
        </p:spPr>
      </p:pic>
      <p:pic>
        <p:nvPicPr>
          <p:cNvPr id="5" name="Picture 4"/>
          <p:cNvPicPr>
            <a:picLocks noChangeAspect="1"/>
          </p:cNvPicPr>
          <p:nvPr/>
        </p:nvPicPr>
        <p:blipFill>
          <a:blip r:embed="rId3"/>
          <a:stretch>
            <a:fillRect/>
          </a:stretch>
        </p:blipFill>
        <p:spPr>
          <a:xfrm>
            <a:off x="6804991" y="4191000"/>
            <a:ext cx="2032000" cy="2032000"/>
          </a:xfrm>
          <a:prstGeom prst="rect">
            <a:avLst/>
          </a:prstGeom>
        </p:spPr>
      </p:pic>
      <p:sp>
        <p:nvSpPr>
          <p:cNvPr id="6" name="Right Arrow 5"/>
          <p:cNvSpPr/>
          <p:nvPr/>
        </p:nvSpPr>
        <p:spPr>
          <a:xfrm>
            <a:off x="5661991" y="5105400"/>
            <a:ext cx="990600" cy="533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714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5"/>
            <a:ext cx="10515600" cy="1039605"/>
          </a:xfrm>
          <a:solidFill>
            <a:srgbClr val="996600"/>
          </a:solidFill>
        </p:spPr>
        <p:txBody>
          <a:bodyPr>
            <a:normAutofit/>
          </a:bodyPr>
          <a:lstStyle/>
          <a:p>
            <a:pPr algn="ctr"/>
            <a:r>
              <a:rPr lang="en-US" sz="5400" b="1" dirty="0"/>
              <a:t>Change of state:  SUBLIMATION</a:t>
            </a:r>
          </a:p>
        </p:txBody>
      </p:sp>
      <p:sp>
        <p:nvSpPr>
          <p:cNvPr id="4" name="Content Placeholder 3"/>
          <p:cNvSpPr>
            <a:spLocks noGrp="1"/>
          </p:cNvSpPr>
          <p:nvPr>
            <p:ph idx="1"/>
          </p:nvPr>
        </p:nvSpPr>
        <p:spPr/>
        <p:txBody>
          <a:bodyPr>
            <a:normAutofit/>
          </a:bodyPr>
          <a:lstStyle/>
          <a:p>
            <a:r>
              <a:rPr lang="en-US" sz="3200" dirty="0"/>
              <a:t>Sublimation:  The change of a solid directly to a gas.</a:t>
            </a:r>
          </a:p>
          <a:p>
            <a:r>
              <a:rPr lang="en-US" sz="3200" dirty="0"/>
              <a:t>Energy must be added.</a:t>
            </a:r>
          </a:p>
          <a:p>
            <a:pPr lvl="1"/>
            <a:r>
              <a:rPr lang="en-US" sz="3200" dirty="0"/>
              <a:t>Think:  As dry ice is exposed to a warmer temperature (more energy) it will begin to look like its steaming.  </a:t>
            </a:r>
          </a:p>
          <a:p>
            <a:r>
              <a:rPr lang="en-US" sz="3200" dirty="0"/>
              <a:t>Particles are moving faster as the solid turns into a gas</a:t>
            </a:r>
          </a:p>
          <a:p>
            <a:r>
              <a:rPr lang="en-US" sz="3200" dirty="0"/>
              <a:t>Endothermic</a:t>
            </a:r>
          </a:p>
          <a:p>
            <a:r>
              <a:rPr lang="en-US" sz="3200" dirty="0"/>
              <a:t>Example:  Dry ice</a:t>
            </a:r>
          </a:p>
        </p:txBody>
      </p:sp>
      <p:sp>
        <p:nvSpPr>
          <p:cNvPr id="2" name="TextBox 1"/>
          <p:cNvSpPr txBox="1"/>
          <p:nvPr/>
        </p:nvSpPr>
        <p:spPr>
          <a:xfrm>
            <a:off x="-767236" y="2856949"/>
            <a:ext cx="184666" cy="369332"/>
          </a:xfrm>
          <a:prstGeom prst="rect">
            <a:avLst/>
          </a:prstGeom>
          <a:noFill/>
        </p:spPr>
        <p:txBody>
          <a:bodyPr wrap="square" rtlCol="0">
            <a:spAutoFit/>
          </a:bodyPr>
          <a:lstStyle/>
          <a:p>
            <a:endParaRPr lang="en-US" sz="1800" dirty="0"/>
          </a:p>
        </p:txBody>
      </p:sp>
    </p:spTree>
    <p:extLst>
      <p:ext uri="{BB962C8B-B14F-4D97-AF65-F5344CB8AC3E}">
        <p14:creationId xmlns:p14="http://schemas.microsoft.com/office/powerpoint/2010/main" val="253996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barn(inVertical)">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barn(inVertical)">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barn(inVertical)">
                                      <p:cBhvr>
                                        <p:cTn id="25" dur="500"/>
                                        <p:tgtEl>
                                          <p:spTgt spid="4">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barn(inVertical)">
                                      <p:cBhvr>
                                        <p:cTn id="3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8063"/>
          </a:xfrm>
          <a:solidFill>
            <a:srgbClr val="7030A0"/>
          </a:solidFill>
        </p:spPr>
        <p:txBody>
          <a:bodyPr>
            <a:normAutofit/>
          </a:bodyPr>
          <a:lstStyle/>
          <a:p>
            <a:pPr algn="ctr"/>
            <a:r>
              <a:rPr lang="en-US" sz="5400" b="1" dirty="0"/>
              <a:t>Reverse</a:t>
            </a:r>
          </a:p>
        </p:txBody>
      </p:sp>
      <p:sp>
        <p:nvSpPr>
          <p:cNvPr id="3" name="Content Placeholder 2"/>
          <p:cNvSpPr>
            <a:spLocks noGrp="1"/>
          </p:cNvSpPr>
          <p:nvPr>
            <p:ph idx="1"/>
          </p:nvPr>
        </p:nvSpPr>
        <p:spPr/>
        <p:txBody>
          <a:bodyPr/>
          <a:lstStyle/>
          <a:p>
            <a:r>
              <a:rPr lang="en-US" dirty="0"/>
              <a:t>REVERSE!</a:t>
            </a:r>
          </a:p>
        </p:txBody>
      </p:sp>
      <p:pic>
        <p:nvPicPr>
          <p:cNvPr id="4" name="Picture 3"/>
          <p:cNvPicPr/>
          <p:nvPr/>
        </p:nvPicPr>
        <p:blipFill>
          <a:blip r:embed="rId2"/>
          <a:srcRect/>
          <a:stretch>
            <a:fillRect/>
          </a:stretch>
        </p:blipFill>
        <p:spPr bwMode="auto">
          <a:xfrm>
            <a:off x="3697358" y="1492058"/>
            <a:ext cx="6284844" cy="5137342"/>
          </a:xfrm>
          <a:prstGeom prst="rect">
            <a:avLst/>
          </a:prstGeom>
          <a:noFill/>
        </p:spPr>
      </p:pic>
    </p:spTree>
    <p:extLst>
      <p:ext uri="{BB962C8B-B14F-4D97-AF65-F5344CB8AC3E}">
        <p14:creationId xmlns:p14="http://schemas.microsoft.com/office/powerpoint/2010/main" val="3782253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154" y="438662"/>
            <a:ext cx="10792253" cy="895590"/>
          </a:xfrm>
          <a:solidFill>
            <a:srgbClr val="00B0F0"/>
          </a:solidFill>
        </p:spPr>
        <p:txBody>
          <a:bodyPr anchor="b">
            <a:noAutofit/>
          </a:bodyPr>
          <a:lstStyle/>
          <a:p>
            <a:pPr algn="ctr"/>
            <a:r>
              <a:rPr lang="en-US" sz="4300" b="1" dirty="0"/>
              <a:t>What happens when you remove energy…heat?</a:t>
            </a:r>
          </a:p>
        </p:txBody>
      </p:sp>
      <p:pic>
        <p:nvPicPr>
          <p:cNvPr id="4" name="Picture 3"/>
          <p:cNvPicPr>
            <a:picLocks noChangeAspect="1"/>
          </p:cNvPicPr>
          <p:nvPr/>
        </p:nvPicPr>
        <p:blipFill>
          <a:blip r:embed="rId2"/>
          <a:stretch>
            <a:fillRect/>
          </a:stretch>
        </p:blipFill>
        <p:spPr>
          <a:xfrm>
            <a:off x="1514293" y="2646504"/>
            <a:ext cx="5069382" cy="2640642"/>
          </a:xfrm>
          <a:prstGeom prst="rect">
            <a:avLst/>
          </a:prstGeom>
        </p:spPr>
      </p:pic>
      <p:sp>
        <p:nvSpPr>
          <p:cNvPr id="9" name="Freeform: Shape 8">
            <a:extLst>
              <a:ext uri="{FF2B5EF4-FFF2-40B4-BE49-F238E27FC236}">
                <a16:creationId xmlns:a16="http://schemas.microsoft.com/office/drawing/2014/main" id="{C607803A-4E99-444E-94F7-8785CDDF5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80154" y="1884045"/>
            <a:ext cx="3275668" cy="2853308"/>
          </a:xfrm>
          <a:custGeom>
            <a:avLst/>
            <a:gdLst>
              <a:gd name="connsiteX0" fmla="*/ 3275668 w 3275668"/>
              <a:gd name="connsiteY0" fmla="*/ 2853308 h 2853308"/>
              <a:gd name="connsiteX1" fmla="*/ 655 w 3275668"/>
              <a:gd name="connsiteY1" fmla="*/ 2853308 h 2853308"/>
              <a:gd name="connsiteX2" fmla="*/ 0 w 3275668"/>
              <a:gd name="connsiteY2" fmla="*/ 2467565 h 2853308"/>
              <a:gd name="connsiteX3" fmla="*/ 2869894 w 3275668"/>
              <a:gd name="connsiteY3" fmla="*/ 2468888 h 2853308"/>
              <a:gd name="connsiteX4" fmla="*/ 2869894 w 3275668"/>
              <a:gd name="connsiteY4" fmla="*/ 0 h 2853308"/>
              <a:gd name="connsiteX5" fmla="*/ 3275668 w 3275668"/>
              <a:gd name="connsiteY5" fmla="*/ 0 h 2853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75668" h="2853308">
                <a:moveTo>
                  <a:pt x="3275668" y="2853308"/>
                </a:moveTo>
                <a:lnTo>
                  <a:pt x="655" y="2853308"/>
                </a:lnTo>
                <a:cubicBezTo>
                  <a:pt x="-655" y="2720171"/>
                  <a:pt x="1310" y="2600702"/>
                  <a:pt x="0" y="2467565"/>
                </a:cubicBezTo>
                <a:lnTo>
                  <a:pt x="2869894" y="2468888"/>
                </a:lnTo>
                <a:lnTo>
                  <a:pt x="2869894" y="0"/>
                </a:lnTo>
                <a:lnTo>
                  <a:pt x="3275668" y="0"/>
                </a:lnTo>
                <a:close/>
              </a:path>
            </a:pathLst>
          </a:custGeom>
          <a:solidFill>
            <a:srgbClr val="4C4C4C"/>
          </a:solidFill>
          <a:ln w="0">
            <a:noFill/>
            <a:prstDash val="solid"/>
            <a:round/>
            <a:headEnd/>
            <a:tailEnd/>
          </a:ln>
        </p:spPr>
      </p:sp>
      <p:sp>
        <p:nvSpPr>
          <p:cNvPr id="11" name="Freeform: Shape 10">
            <a:extLst>
              <a:ext uri="{FF2B5EF4-FFF2-40B4-BE49-F238E27FC236}">
                <a16:creationId xmlns:a16="http://schemas.microsoft.com/office/drawing/2014/main" id="{2989BE6A-C309-418E-8ADD-1616A9805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55822" y="3222529"/>
            <a:ext cx="3242952" cy="2828156"/>
          </a:xfrm>
          <a:custGeom>
            <a:avLst/>
            <a:gdLst>
              <a:gd name="connsiteX0" fmla="*/ 2837178 w 3242952"/>
              <a:gd name="connsiteY0" fmla="*/ 0 h 2828156"/>
              <a:gd name="connsiteX1" fmla="*/ 3242952 w 3242952"/>
              <a:gd name="connsiteY1" fmla="*/ 0 h 2828156"/>
              <a:gd name="connsiteX2" fmla="*/ 3242952 w 3242952"/>
              <a:gd name="connsiteY2" fmla="*/ 2828156 h 2828156"/>
              <a:gd name="connsiteX3" fmla="*/ 0 w 3242952"/>
              <a:gd name="connsiteY3" fmla="*/ 2828156 h 2828156"/>
              <a:gd name="connsiteX4" fmla="*/ 0 w 3242952"/>
              <a:gd name="connsiteY4" fmla="*/ 2442859 h 2828156"/>
              <a:gd name="connsiteX5" fmla="*/ 2837178 w 3242952"/>
              <a:gd name="connsiteY5" fmla="*/ 2443295 h 2828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42952" h="2828156">
                <a:moveTo>
                  <a:pt x="2837178" y="0"/>
                </a:moveTo>
                <a:lnTo>
                  <a:pt x="3242952" y="0"/>
                </a:lnTo>
                <a:lnTo>
                  <a:pt x="3242952" y="2828156"/>
                </a:lnTo>
                <a:lnTo>
                  <a:pt x="0" y="2828156"/>
                </a:lnTo>
                <a:lnTo>
                  <a:pt x="0" y="2442859"/>
                </a:lnTo>
                <a:lnTo>
                  <a:pt x="2837178" y="2443295"/>
                </a:lnTo>
                <a:close/>
              </a:path>
            </a:pathLst>
          </a:custGeom>
          <a:solidFill>
            <a:srgbClr val="4C4C4C"/>
          </a:solidFill>
          <a:ln w="0">
            <a:noFill/>
            <a:prstDash val="solid"/>
            <a:round/>
            <a:headEnd/>
            <a:tailEnd/>
          </a:ln>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7317815" y="1484026"/>
            <a:ext cx="4644336" cy="4935311"/>
          </a:xfrm>
        </p:spPr>
        <p:txBody>
          <a:bodyPr anchor="ctr">
            <a:normAutofit/>
          </a:bodyPr>
          <a:lstStyle/>
          <a:p>
            <a:r>
              <a:rPr lang="en-US" sz="3600" dirty="0">
                <a:solidFill>
                  <a:prstClr val="black"/>
                </a:solidFill>
              </a:rPr>
              <a:t>If you </a:t>
            </a:r>
            <a:r>
              <a:rPr lang="en-US" sz="3600" u="sng" dirty="0">
                <a:solidFill>
                  <a:srgbClr val="0070C0"/>
                </a:solidFill>
              </a:rPr>
              <a:t>remove energy/heat </a:t>
            </a:r>
            <a:r>
              <a:rPr lang="en-US" sz="3600" dirty="0">
                <a:solidFill>
                  <a:prstClr val="black"/>
                </a:solidFill>
              </a:rPr>
              <a:t>(lower temperature) the particles </a:t>
            </a:r>
            <a:r>
              <a:rPr lang="en-US" sz="3600" u="sng" dirty="0">
                <a:solidFill>
                  <a:prstClr val="black"/>
                </a:solidFill>
              </a:rPr>
              <a:t>move slower</a:t>
            </a:r>
            <a:endParaRPr lang="en-US" sz="800" u="sng" dirty="0"/>
          </a:p>
          <a:p>
            <a:r>
              <a:rPr lang="en-US" sz="3600" dirty="0"/>
              <a:t>The</a:t>
            </a:r>
            <a:r>
              <a:rPr lang="en-US" sz="3600" u="sng" dirty="0"/>
              <a:t> </a:t>
            </a:r>
            <a:r>
              <a:rPr lang="en-US" sz="3600" u="sng" dirty="0">
                <a:solidFill>
                  <a:srgbClr val="0070C0"/>
                </a:solidFill>
              </a:rPr>
              <a:t>less energy/heat </a:t>
            </a:r>
            <a:r>
              <a:rPr lang="en-US" sz="3600" dirty="0"/>
              <a:t>will make the particles</a:t>
            </a:r>
            <a:r>
              <a:rPr lang="en-US" sz="3600" u="sng" dirty="0"/>
              <a:t> move together </a:t>
            </a:r>
            <a:r>
              <a:rPr lang="en-US" sz="3600" dirty="0"/>
              <a:t>more and </a:t>
            </a:r>
            <a:r>
              <a:rPr lang="en-US" sz="3600" u="sng" dirty="0"/>
              <a:t>attraction increases.</a:t>
            </a:r>
          </a:p>
          <a:p>
            <a:endParaRPr lang="en-US" sz="2400" dirty="0"/>
          </a:p>
        </p:txBody>
      </p:sp>
    </p:spTree>
    <p:extLst>
      <p:ext uri="{BB962C8B-B14F-4D97-AF65-F5344CB8AC3E}">
        <p14:creationId xmlns:p14="http://schemas.microsoft.com/office/powerpoint/2010/main" val="607574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957263"/>
          </a:xfrm>
          <a:solidFill>
            <a:schemeClr val="accent1">
              <a:lumMod val="60000"/>
              <a:lumOff val="40000"/>
            </a:schemeClr>
          </a:solidFill>
        </p:spPr>
        <p:txBody>
          <a:bodyPr>
            <a:normAutofit/>
          </a:bodyPr>
          <a:lstStyle/>
          <a:p>
            <a:pPr algn="ctr"/>
            <a:r>
              <a:rPr lang="en-US" sz="5400" b="1" dirty="0"/>
              <a:t>Change of state:  FREEZING</a:t>
            </a:r>
          </a:p>
        </p:txBody>
      </p:sp>
      <p:sp>
        <p:nvSpPr>
          <p:cNvPr id="4" name="Content Placeholder 3"/>
          <p:cNvSpPr>
            <a:spLocks noGrp="1"/>
          </p:cNvSpPr>
          <p:nvPr>
            <p:ph idx="1"/>
          </p:nvPr>
        </p:nvSpPr>
        <p:spPr/>
        <p:txBody>
          <a:bodyPr>
            <a:normAutofit/>
          </a:bodyPr>
          <a:lstStyle/>
          <a:p>
            <a:r>
              <a:rPr lang="en-US" sz="3200" dirty="0"/>
              <a:t>Freezing:  </a:t>
            </a:r>
            <a:r>
              <a:rPr lang="en-US" sz="3200" u="sng" dirty="0"/>
              <a:t>The change of a liquid to a solid</a:t>
            </a:r>
            <a:r>
              <a:rPr lang="en-US" sz="3200" dirty="0"/>
              <a:t>.</a:t>
            </a:r>
          </a:p>
          <a:p>
            <a:endParaRPr lang="en-US" sz="3200" dirty="0"/>
          </a:p>
          <a:p>
            <a:r>
              <a:rPr lang="en-US" sz="3200" u="sng" dirty="0"/>
              <a:t>Energy/heat </a:t>
            </a:r>
            <a:r>
              <a:rPr lang="en-US" sz="3200" dirty="0"/>
              <a:t>must be </a:t>
            </a:r>
            <a:r>
              <a:rPr lang="en-US" sz="3200" u="sng" dirty="0"/>
              <a:t>removed</a:t>
            </a:r>
            <a:r>
              <a:rPr lang="en-US" sz="3200" dirty="0"/>
              <a:t> to make the substance </a:t>
            </a:r>
            <a:r>
              <a:rPr lang="en-US" sz="3200" u="sng" dirty="0"/>
              <a:t>freeze.</a:t>
            </a:r>
          </a:p>
          <a:p>
            <a:endParaRPr lang="en-US" sz="3200" u="sng" dirty="0"/>
          </a:p>
          <a:p>
            <a:r>
              <a:rPr lang="en-US" sz="3200" dirty="0"/>
              <a:t>Exothermic</a:t>
            </a:r>
          </a:p>
          <a:p>
            <a:endParaRPr lang="en-US" dirty="0"/>
          </a:p>
        </p:txBody>
      </p:sp>
      <p:pic>
        <p:nvPicPr>
          <p:cNvPr id="6" name="Picture 5"/>
          <p:cNvPicPr>
            <a:picLocks noChangeAspect="1"/>
          </p:cNvPicPr>
          <p:nvPr/>
        </p:nvPicPr>
        <p:blipFill>
          <a:blip r:embed="rId2"/>
          <a:stretch>
            <a:fillRect/>
          </a:stretch>
        </p:blipFill>
        <p:spPr>
          <a:xfrm>
            <a:off x="4953000" y="4571999"/>
            <a:ext cx="5422900" cy="1498600"/>
          </a:xfrm>
          <a:prstGeom prst="rect">
            <a:avLst/>
          </a:prstGeom>
        </p:spPr>
      </p:pic>
    </p:spTree>
    <p:extLst>
      <p:ext uri="{BB962C8B-B14F-4D97-AF65-F5344CB8AC3E}">
        <p14:creationId xmlns:p14="http://schemas.microsoft.com/office/powerpoint/2010/main" val="250922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barn(inVertical)">
                                      <p:cBhvr>
                                        <p:cTn id="1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185530"/>
            <a:ext cx="10668000" cy="888822"/>
          </a:xfrm>
          <a:solidFill>
            <a:schemeClr val="accent1">
              <a:lumMod val="60000"/>
              <a:lumOff val="40000"/>
            </a:schemeClr>
          </a:solidFill>
          <a:ln>
            <a:noFill/>
          </a:ln>
        </p:spPr>
        <p:txBody>
          <a:bodyPr>
            <a:normAutofit/>
          </a:bodyPr>
          <a:lstStyle/>
          <a:p>
            <a:pPr algn="ctr"/>
            <a:r>
              <a:rPr lang="en-US" sz="5400" b="1" dirty="0"/>
              <a:t>Freezing….</a:t>
            </a:r>
          </a:p>
        </p:txBody>
      </p:sp>
      <p:sp>
        <p:nvSpPr>
          <p:cNvPr id="3" name="Content Placeholder 2"/>
          <p:cNvSpPr>
            <a:spLocks noGrp="1"/>
          </p:cNvSpPr>
          <p:nvPr>
            <p:ph idx="1"/>
          </p:nvPr>
        </p:nvSpPr>
        <p:spPr>
          <a:xfrm>
            <a:off x="742121" y="1066800"/>
            <a:ext cx="10429461" cy="4953000"/>
          </a:xfrm>
        </p:spPr>
        <p:txBody>
          <a:bodyPr/>
          <a:lstStyle/>
          <a:p>
            <a:endParaRPr lang="en-US" sz="3200" dirty="0"/>
          </a:p>
          <a:p>
            <a:r>
              <a:rPr lang="en-US" sz="3200" dirty="0"/>
              <a:t>As </a:t>
            </a:r>
            <a:r>
              <a:rPr lang="en-US" sz="3200" u="sng" dirty="0"/>
              <a:t>energy/heat </a:t>
            </a:r>
            <a:r>
              <a:rPr lang="en-US" sz="3200" dirty="0"/>
              <a:t>is </a:t>
            </a:r>
            <a:r>
              <a:rPr lang="en-US" sz="3200" u="sng" dirty="0"/>
              <a:t>removed</a:t>
            </a:r>
            <a:r>
              <a:rPr lang="en-US" sz="3200" dirty="0"/>
              <a:t> and the substance is freezing, the particles are starting to move </a:t>
            </a:r>
            <a:r>
              <a:rPr lang="en-US" sz="3200" u="sng" dirty="0"/>
              <a:t>slower</a:t>
            </a:r>
            <a:r>
              <a:rPr lang="en-US" sz="3200" dirty="0"/>
              <a:t>.</a:t>
            </a:r>
          </a:p>
          <a:p>
            <a:endParaRPr lang="en-US" sz="3200" dirty="0"/>
          </a:p>
          <a:p>
            <a:r>
              <a:rPr lang="en-US" sz="3200" dirty="0"/>
              <a:t>As </a:t>
            </a:r>
            <a:r>
              <a:rPr lang="en-US" sz="3200" u="sng" dirty="0"/>
              <a:t>energy/heat </a:t>
            </a:r>
            <a:r>
              <a:rPr lang="en-US" sz="3200" dirty="0"/>
              <a:t>is </a:t>
            </a:r>
            <a:r>
              <a:rPr lang="en-US" sz="3200" u="sng" dirty="0"/>
              <a:t>removed</a:t>
            </a:r>
            <a:r>
              <a:rPr lang="en-US" sz="3200" dirty="0"/>
              <a:t> to freeze, the particles are getting </a:t>
            </a:r>
            <a:r>
              <a:rPr lang="en-US" sz="3200" u="sng" dirty="0"/>
              <a:t>closer</a:t>
            </a:r>
            <a:r>
              <a:rPr lang="en-US" sz="3200" dirty="0"/>
              <a:t> and </a:t>
            </a:r>
            <a:r>
              <a:rPr lang="en-US" sz="3200" u="sng" dirty="0"/>
              <a:t>attraction is increasing</a:t>
            </a:r>
            <a:r>
              <a:rPr lang="en-US" sz="3200" dirty="0"/>
              <a:t>.</a:t>
            </a:r>
          </a:p>
          <a:p>
            <a:pPr marL="0" indent="0">
              <a:buNone/>
            </a:pPr>
            <a:endParaRPr lang="en-US" dirty="0"/>
          </a:p>
        </p:txBody>
      </p:sp>
      <p:pic>
        <p:nvPicPr>
          <p:cNvPr id="5" name="Picture 4"/>
          <p:cNvPicPr>
            <a:picLocks noChangeAspect="1"/>
          </p:cNvPicPr>
          <p:nvPr/>
        </p:nvPicPr>
        <p:blipFill>
          <a:blip r:embed="rId2"/>
          <a:stretch>
            <a:fillRect/>
          </a:stretch>
        </p:blipFill>
        <p:spPr>
          <a:xfrm>
            <a:off x="2362201" y="4512364"/>
            <a:ext cx="2827753" cy="1816100"/>
          </a:xfrm>
          <a:prstGeom prst="rect">
            <a:avLst/>
          </a:prstGeom>
        </p:spPr>
      </p:pic>
      <p:pic>
        <p:nvPicPr>
          <p:cNvPr id="6" name="Picture 5"/>
          <p:cNvPicPr>
            <a:picLocks noChangeAspect="1"/>
          </p:cNvPicPr>
          <p:nvPr/>
        </p:nvPicPr>
        <p:blipFill>
          <a:blip r:embed="rId3"/>
          <a:stretch>
            <a:fillRect/>
          </a:stretch>
        </p:blipFill>
        <p:spPr>
          <a:xfrm>
            <a:off x="6477000" y="4512364"/>
            <a:ext cx="3175000" cy="2041072"/>
          </a:xfrm>
          <a:prstGeom prst="rect">
            <a:avLst/>
          </a:prstGeom>
        </p:spPr>
      </p:pic>
      <p:sp>
        <p:nvSpPr>
          <p:cNvPr id="7" name="Right Arrow 6"/>
          <p:cNvSpPr/>
          <p:nvPr/>
        </p:nvSpPr>
        <p:spPr>
          <a:xfrm>
            <a:off x="5334000" y="5121964"/>
            <a:ext cx="990600" cy="533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2398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840823"/>
          </a:xfrm>
          <a:solidFill>
            <a:srgbClr val="FFC000"/>
          </a:solidFill>
        </p:spPr>
        <p:txBody>
          <a:bodyPr>
            <a:normAutofit/>
          </a:bodyPr>
          <a:lstStyle/>
          <a:p>
            <a:pPr algn="ctr"/>
            <a:r>
              <a:rPr lang="en-US" sz="5400" b="1" dirty="0"/>
              <a:t>Change of state: CONDENSATION</a:t>
            </a:r>
          </a:p>
        </p:txBody>
      </p:sp>
      <p:sp>
        <p:nvSpPr>
          <p:cNvPr id="4" name="Content Placeholder 3"/>
          <p:cNvSpPr>
            <a:spLocks noGrp="1"/>
          </p:cNvSpPr>
          <p:nvPr>
            <p:ph idx="1"/>
          </p:nvPr>
        </p:nvSpPr>
        <p:spPr/>
        <p:txBody>
          <a:bodyPr>
            <a:noAutofit/>
          </a:bodyPr>
          <a:lstStyle/>
          <a:p>
            <a:r>
              <a:rPr lang="en-US" sz="3200" dirty="0"/>
              <a:t>Condensation:  </a:t>
            </a:r>
            <a:r>
              <a:rPr lang="en-US" sz="3200" u="sng" dirty="0"/>
              <a:t>The change of a gas to a liquid.</a:t>
            </a:r>
          </a:p>
          <a:p>
            <a:pPr marL="64008" indent="0">
              <a:buNone/>
            </a:pPr>
            <a:endParaRPr lang="en-US" sz="3200" dirty="0"/>
          </a:p>
          <a:p>
            <a:r>
              <a:rPr lang="en-US" sz="3200" u="sng" dirty="0"/>
              <a:t>Energy/heat </a:t>
            </a:r>
            <a:r>
              <a:rPr lang="en-US" sz="3200" dirty="0"/>
              <a:t>must be </a:t>
            </a:r>
            <a:r>
              <a:rPr lang="en-US" sz="3200" u="sng" dirty="0"/>
              <a:t>removed</a:t>
            </a:r>
            <a:r>
              <a:rPr lang="en-US" sz="3200" dirty="0"/>
              <a:t> to change a </a:t>
            </a:r>
            <a:r>
              <a:rPr lang="en-US" sz="3200" u="sng" dirty="0"/>
              <a:t>gas</a:t>
            </a:r>
            <a:r>
              <a:rPr lang="en-US" sz="3200" dirty="0"/>
              <a:t> to a </a:t>
            </a:r>
            <a:r>
              <a:rPr lang="en-US" sz="3200" u="sng" dirty="0"/>
              <a:t>liquid</a:t>
            </a:r>
            <a:r>
              <a:rPr lang="en-US" sz="3200" dirty="0"/>
              <a:t>.</a:t>
            </a:r>
          </a:p>
          <a:p>
            <a:endParaRPr lang="en-US" sz="3200" dirty="0"/>
          </a:p>
          <a:p>
            <a:r>
              <a:rPr lang="en-US" sz="3200" dirty="0"/>
              <a:t>Exothermic</a:t>
            </a:r>
          </a:p>
          <a:p>
            <a:pPr marL="64008" indent="0">
              <a:buNone/>
            </a:pPr>
            <a:endParaRPr lang="en-US" sz="3200" dirty="0"/>
          </a:p>
          <a:p>
            <a:r>
              <a:rPr lang="en-US" sz="3200" dirty="0"/>
              <a:t>Example:  All the steam from a hot shower creates </a:t>
            </a:r>
            <a:r>
              <a:rPr lang="en-US" sz="3200" u="sng" dirty="0"/>
              <a:t>condensation (water droplets) </a:t>
            </a:r>
            <a:r>
              <a:rPr lang="en-US" sz="3200" dirty="0"/>
              <a:t>on the mirror.</a:t>
            </a:r>
          </a:p>
        </p:txBody>
      </p:sp>
    </p:spTree>
    <p:extLst>
      <p:ext uri="{BB962C8B-B14F-4D97-AF65-F5344CB8AC3E}">
        <p14:creationId xmlns:p14="http://schemas.microsoft.com/office/powerpoint/2010/main" val="347951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5400" b="1" dirty="0">
                <a:solidFill>
                  <a:schemeClr val="tx1"/>
                </a:solidFill>
                <a:latin typeface="Calibri Light" panose="020F0302020204030204" pitchFamily="34" charset="0"/>
                <a:cs typeface="Calibri Light" panose="020F0302020204030204" pitchFamily="34" charset="0"/>
              </a:rPr>
              <a:t>Learning</a:t>
            </a:r>
            <a:r>
              <a:rPr lang="en-US" altLang="en-US" sz="5400" b="1" dirty="0">
                <a:solidFill>
                  <a:schemeClr val="bg1"/>
                </a:solidFill>
                <a:latin typeface="Calibri Light" panose="020F0302020204030204" pitchFamily="34" charset="0"/>
                <a:cs typeface="Calibri Light" panose="020F0302020204030204" pitchFamily="34" charset="0"/>
              </a:rPr>
              <a:t> </a:t>
            </a:r>
            <a:r>
              <a:rPr lang="en-US" altLang="en-US" sz="5400" b="1" dirty="0">
                <a:solidFill>
                  <a:schemeClr val="tx1"/>
                </a:solidFill>
                <a:latin typeface="Calibri Light" panose="020F0302020204030204" pitchFamily="34" charset="0"/>
                <a:cs typeface="Calibri Light" panose="020F0302020204030204" pitchFamily="34" charset="0"/>
              </a:rPr>
              <a:t>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idx="1"/>
          </p:nvPr>
        </p:nvSpPr>
        <p:spPr>
          <a:xfrm>
            <a:off x="609600" y="1600203"/>
            <a:ext cx="10972800" cy="4830577"/>
          </a:xfrm>
        </p:spPr>
        <p:txBody>
          <a:bodyPr/>
          <a:lstStyle/>
          <a:p>
            <a:pPr eaLnBrk="1" hangingPunct="1"/>
            <a:r>
              <a:rPr lang="en-US" altLang="en-US" sz="2800" dirty="0">
                <a:latin typeface="Comic Sans MS" panose="030F0702030302020204" pitchFamily="66" charset="0"/>
              </a:rPr>
              <a:t>I can describe the 6 changes of state (melting, freezing, vaporization, condensation, sublimation, and deposition) in terms of what happens to the energy and spacing of the particles.</a:t>
            </a:r>
          </a:p>
          <a:p>
            <a:pPr lvl="0" eaLnBrk="1" hangingPunct="1"/>
            <a:r>
              <a:rPr lang="en-US" altLang="en-US" sz="2800" dirty="0">
                <a:latin typeface="Comic Sans MS" panose="030F0702030302020204" pitchFamily="66" charset="0"/>
              </a:rPr>
              <a:t>I can </a:t>
            </a:r>
            <a:r>
              <a:rPr lang="en-US" altLang="en-US" sz="2800" dirty="0">
                <a:solidFill>
                  <a:srgbClr val="000000"/>
                </a:solidFill>
                <a:latin typeface="Comic Sans MS" panose="030F0702030302020204" pitchFamily="66" charset="0"/>
              </a:rPr>
              <a:t>describe the differences between endothermic and exothermic changes of state.</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386637407"/>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7" y="225286"/>
            <a:ext cx="10866781" cy="993913"/>
          </a:xfrm>
          <a:solidFill>
            <a:srgbClr val="FFC000"/>
          </a:solidFill>
        </p:spPr>
        <p:txBody>
          <a:bodyPr>
            <a:normAutofit/>
          </a:bodyPr>
          <a:lstStyle/>
          <a:p>
            <a:pPr algn="ctr"/>
            <a:r>
              <a:rPr lang="en-US" sz="5400" b="1" dirty="0"/>
              <a:t>Condensation…</a:t>
            </a:r>
          </a:p>
        </p:txBody>
      </p:sp>
      <p:sp>
        <p:nvSpPr>
          <p:cNvPr id="3" name="Content Placeholder 2"/>
          <p:cNvSpPr>
            <a:spLocks noGrp="1"/>
          </p:cNvSpPr>
          <p:nvPr>
            <p:ph idx="1"/>
          </p:nvPr>
        </p:nvSpPr>
        <p:spPr>
          <a:xfrm>
            <a:off x="649357" y="1371600"/>
            <a:ext cx="10575234" cy="4572000"/>
          </a:xfrm>
        </p:spPr>
        <p:txBody>
          <a:bodyPr/>
          <a:lstStyle/>
          <a:p>
            <a:endParaRPr lang="en-US" dirty="0"/>
          </a:p>
          <a:p>
            <a:r>
              <a:rPr lang="en-US" sz="3200" dirty="0"/>
              <a:t>As </a:t>
            </a:r>
            <a:r>
              <a:rPr lang="en-US" sz="3200" u="sng" dirty="0"/>
              <a:t>energy/heat </a:t>
            </a:r>
            <a:r>
              <a:rPr lang="en-US" sz="3200" dirty="0"/>
              <a:t>is </a:t>
            </a:r>
            <a:r>
              <a:rPr lang="en-US" sz="3200" u="sng" dirty="0"/>
              <a:t>removed</a:t>
            </a:r>
            <a:r>
              <a:rPr lang="en-US" sz="3200" dirty="0"/>
              <a:t> in condensation, particles are </a:t>
            </a:r>
            <a:r>
              <a:rPr lang="en-US" sz="3200" u="sng" dirty="0"/>
              <a:t>moving slower.</a:t>
            </a:r>
          </a:p>
          <a:p>
            <a:pPr marL="64008" indent="0">
              <a:buNone/>
            </a:pPr>
            <a:endParaRPr lang="en-US" sz="3200" dirty="0"/>
          </a:p>
          <a:p>
            <a:r>
              <a:rPr lang="en-US" sz="3200" dirty="0"/>
              <a:t>As </a:t>
            </a:r>
            <a:r>
              <a:rPr lang="en-US" sz="3200" u="sng" dirty="0"/>
              <a:t>energy/heat </a:t>
            </a:r>
            <a:r>
              <a:rPr lang="en-US" sz="3200" dirty="0"/>
              <a:t>is </a:t>
            </a:r>
            <a:r>
              <a:rPr lang="en-US" sz="3200" u="sng" dirty="0"/>
              <a:t>removed</a:t>
            </a:r>
            <a:r>
              <a:rPr lang="en-US" sz="3200" dirty="0"/>
              <a:t> in condensation, the particles get </a:t>
            </a:r>
            <a:r>
              <a:rPr lang="en-US" sz="3200" u="sng" dirty="0"/>
              <a:t>closer</a:t>
            </a:r>
            <a:r>
              <a:rPr lang="en-US" sz="3200" dirty="0"/>
              <a:t> and the </a:t>
            </a:r>
            <a:r>
              <a:rPr lang="en-US" sz="3200" u="sng" dirty="0"/>
              <a:t>attraction increases</a:t>
            </a:r>
            <a:r>
              <a:rPr lang="en-US" sz="3200" dirty="0"/>
              <a:t>.</a:t>
            </a:r>
          </a:p>
          <a:p>
            <a:endParaRPr lang="en-US" dirty="0"/>
          </a:p>
        </p:txBody>
      </p:sp>
      <p:pic>
        <p:nvPicPr>
          <p:cNvPr id="5" name="Picture 4"/>
          <p:cNvPicPr>
            <a:picLocks noChangeAspect="1"/>
          </p:cNvPicPr>
          <p:nvPr/>
        </p:nvPicPr>
        <p:blipFill>
          <a:blip r:embed="rId2"/>
          <a:stretch>
            <a:fillRect/>
          </a:stretch>
        </p:blipFill>
        <p:spPr>
          <a:xfrm>
            <a:off x="3048000" y="4495800"/>
            <a:ext cx="2032000" cy="2032000"/>
          </a:xfrm>
          <a:prstGeom prst="rect">
            <a:avLst/>
          </a:prstGeom>
        </p:spPr>
      </p:pic>
      <p:pic>
        <p:nvPicPr>
          <p:cNvPr id="6" name="Picture 5"/>
          <p:cNvPicPr>
            <a:picLocks noChangeAspect="1"/>
          </p:cNvPicPr>
          <p:nvPr/>
        </p:nvPicPr>
        <p:blipFill>
          <a:blip r:embed="rId3"/>
          <a:stretch>
            <a:fillRect/>
          </a:stretch>
        </p:blipFill>
        <p:spPr>
          <a:xfrm>
            <a:off x="6324601" y="4648200"/>
            <a:ext cx="2827753" cy="1816100"/>
          </a:xfrm>
          <a:prstGeom prst="rect">
            <a:avLst/>
          </a:prstGeom>
        </p:spPr>
      </p:pic>
      <p:sp>
        <p:nvSpPr>
          <p:cNvPr id="7" name="Right Arrow 6"/>
          <p:cNvSpPr/>
          <p:nvPr/>
        </p:nvSpPr>
        <p:spPr>
          <a:xfrm>
            <a:off x="5181600" y="5257800"/>
            <a:ext cx="990600" cy="533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004609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6"/>
            <a:ext cx="10515600" cy="1119118"/>
          </a:xfrm>
          <a:solidFill>
            <a:srgbClr val="66FF33"/>
          </a:solidFill>
        </p:spPr>
        <p:txBody>
          <a:bodyPr>
            <a:normAutofit/>
          </a:bodyPr>
          <a:lstStyle/>
          <a:p>
            <a:pPr algn="ctr"/>
            <a:r>
              <a:rPr lang="en-US" sz="5400" b="1" dirty="0"/>
              <a:t>Change of state:  Deposition</a:t>
            </a:r>
          </a:p>
        </p:txBody>
      </p:sp>
      <p:sp>
        <p:nvSpPr>
          <p:cNvPr id="4" name="Content Placeholder 3"/>
          <p:cNvSpPr>
            <a:spLocks noGrp="1"/>
          </p:cNvSpPr>
          <p:nvPr>
            <p:ph idx="1"/>
          </p:nvPr>
        </p:nvSpPr>
        <p:spPr/>
        <p:txBody>
          <a:bodyPr>
            <a:normAutofit/>
          </a:bodyPr>
          <a:lstStyle/>
          <a:p>
            <a:r>
              <a:rPr lang="en-US" sz="3200" u="sng" dirty="0"/>
              <a:t>Deposition</a:t>
            </a:r>
            <a:r>
              <a:rPr lang="en-US" sz="3200" dirty="0"/>
              <a:t>:  The change of a gas directly to a solid.</a:t>
            </a:r>
          </a:p>
          <a:p>
            <a:r>
              <a:rPr lang="en-US" sz="3200" dirty="0"/>
              <a:t>Energy must be removed (taken away).</a:t>
            </a:r>
          </a:p>
          <a:p>
            <a:r>
              <a:rPr lang="en-US" sz="3200" dirty="0"/>
              <a:t>Particles are moving slower as the gas turns into a solid</a:t>
            </a:r>
          </a:p>
          <a:p>
            <a:r>
              <a:rPr lang="en-US" sz="3200" dirty="0"/>
              <a:t>Exothermic</a:t>
            </a:r>
          </a:p>
          <a:p>
            <a:r>
              <a:rPr lang="en-US" sz="3200" dirty="0"/>
              <a:t>Example:  Frost on windows</a:t>
            </a:r>
          </a:p>
        </p:txBody>
      </p:sp>
      <p:sp>
        <p:nvSpPr>
          <p:cNvPr id="2" name="TextBox 1"/>
          <p:cNvSpPr txBox="1"/>
          <p:nvPr/>
        </p:nvSpPr>
        <p:spPr>
          <a:xfrm>
            <a:off x="-767236" y="2856949"/>
            <a:ext cx="184666" cy="369332"/>
          </a:xfrm>
          <a:prstGeom prst="rect">
            <a:avLst/>
          </a:prstGeom>
          <a:noFill/>
        </p:spPr>
        <p:txBody>
          <a:bodyPr wrap="square" rtlCol="0">
            <a:spAutoFit/>
          </a:bodyPr>
          <a:lstStyle/>
          <a:p>
            <a:endParaRPr lang="en-US" sz="1800" dirty="0"/>
          </a:p>
        </p:txBody>
      </p:sp>
    </p:spTree>
    <p:extLst>
      <p:ext uri="{BB962C8B-B14F-4D97-AF65-F5344CB8AC3E}">
        <p14:creationId xmlns:p14="http://schemas.microsoft.com/office/powerpoint/2010/main" val="593121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0295"/>
          </a:xfrm>
          <a:solidFill>
            <a:srgbClr val="990033"/>
          </a:solidFill>
        </p:spPr>
        <p:txBody>
          <a:bodyPr>
            <a:normAutofit/>
          </a:bodyPr>
          <a:lstStyle/>
          <a:p>
            <a:pPr algn="ctr"/>
            <a:r>
              <a:rPr lang="en-US" sz="5400" b="1" dirty="0"/>
              <a:t>Wrap up!</a:t>
            </a:r>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752601" y="1600201"/>
            <a:ext cx="8736401" cy="4381981"/>
          </a:xfrm>
          <a:prstGeom prst="rect">
            <a:avLst/>
          </a:prstGeom>
        </p:spPr>
      </p:pic>
    </p:spTree>
    <p:extLst>
      <p:ext uri="{BB962C8B-B14F-4D97-AF65-F5344CB8AC3E}">
        <p14:creationId xmlns:p14="http://schemas.microsoft.com/office/powerpoint/2010/main" val="3084173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edia1.shmoop.com/images/chemistry/chembook_matterprop_graphik_20.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5985" y="1077840"/>
            <a:ext cx="7180030" cy="5229441"/>
          </a:xfrm>
          <a:prstGeom prst="rect">
            <a:avLst/>
          </a:prstGeom>
          <a:noFill/>
          <a:extLst>
            <a:ext uri="{909E8E84-426E-40DD-AFC4-6F175D3DCCD1}">
              <a14:hiddenFill xmlns:a14="http://schemas.microsoft.com/office/drawing/2010/main">
                <a:solidFill>
                  <a:srgbClr val="FFFFFF"/>
                </a:solidFill>
              </a14:hiddenFill>
            </a:ext>
          </a:extLst>
        </p:spPr>
      </p:pic>
      <p:sp>
        <p:nvSpPr>
          <p:cNvPr id="4" name="Right Arrow 3"/>
          <p:cNvSpPr/>
          <p:nvPr/>
        </p:nvSpPr>
        <p:spPr>
          <a:xfrm>
            <a:off x="1165514" y="0"/>
            <a:ext cx="9641032" cy="1371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n w="0"/>
                <a:solidFill>
                  <a:schemeClr val="tx1"/>
                </a:solidFill>
                <a:effectLst>
                  <a:outerShdw blurRad="38100" dist="19050" dir="2700000" algn="tl" rotWithShape="0">
                    <a:schemeClr val="dk1">
                      <a:alpha val="40000"/>
                    </a:schemeClr>
                  </a:outerShdw>
                </a:effectLst>
              </a:rPr>
              <a:t>Energy is absorbed - Endothermic</a:t>
            </a:r>
          </a:p>
        </p:txBody>
      </p:sp>
      <p:sp>
        <p:nvSpPr>
          <p:cNvPr id="5" name="Left Arrow 4"/>
          <p:cNvSpPr/>
          <p:nvPr/>
        </p:nvSpPr>
        <p:spPr>
          <a:xfrm>
            <a:off x="1392382" y="5740977"/>
            <a:ext cx="9881755" cy="1117023"/>
          </a:xfrm>
          <a:prstGeom prst="lef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solidFill>
                  <a:schemeClr val="tx1"/>
                </a:solidFill>
              </a:rPr>
              <a:t>Energy is released - Exothermic</a:t>
            </a:r>
          </a:p>
        </p:txBody>
      </p:sp>
    </p:spTree>
    <p:extLst>
      <p:ext uri="{BB962C8B-B14F-4D97-AF65-F5344CB8AC3E}">
        <p14:creationId xmlns:p14="http://schemas.microsoft.com/office/powerpoint/2010/main" val="391132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B20E5-98B2-40AD-80DB-11557E7D4217}"/>
              </a:ext>
            </a:extLst>
          </p:cNvPr>
          <p:cNvSpPr>
            <a:spLocks noGrp="1"/>
          </p:cNvSpPr>
          <p:nvPr>
            <p:ph type="title"/>
          </p:nvPr>
        </p:nvSpPr>
        <p:spPr>
          <a:solidFill>
            <a:schemeClr val="accent3">
              <a:lumMod val="85000"/>
            </a:schemeClr>
          </a:solidFill>
        </p:spPr>
        <p:txBody>
          <a:bodyPr/>
          <a:lstStyle/>
          <a:p>
            <a:r>
              <a:rPr lang="en-US" sz="5400" b="1" dirty="0"/>
              <a:t>Phase Changes</a:t>
            </a:r>
          </a:p>
        </p:txBody>
      </p:sp>
      <p:graphicFrame>
        <p:nvGraphicFramePr>
          <p:cNvPr id="5" name="Content Placeholder 4">
            <a:extLst>
              <a:ext uri="{FF2B5EF4-FFF2-40B4-BE49-F238E27FC236}">
                <a16:creationId xmlns:a16="http://schemas.microsoft.com/office/drawing/2014/main" id="{9D1D0301-DE23-4414-A15D-B9ADFDE76088}"/>
              </a:ext>
            </a:extLst>
          </p:cNvPr>
          <p:cNvGraphicFramePr>
            <a:graphicFrameLocks noGrp="1"/>
          </p:cNvGraphicFramePr>
          <p:nvPr>
            <p:ph idx="1"/>
            <p:extLst>
              <p:ext uri="{D42A27DB-BD31-4B8C-83A1-F6EECF244321}">
                <p14:modId xmlns:p14="http://schemas.microsoft.com/office/powerpoint/2010/main" val="3136575920"/>
              </p:ext>
            </p:extLst>
          </p:nvPr>
        </p:nvGraphicFramePr>
        <p:xfrm>
          <a:off x="628040" y="1933730"/>
          <a:ext cx="10952680" cy="3901440"/>
        </p:xfrm>
        <a:graphic>
          <a:graphicData uri="http://schemas.openxmlformats.org/drawingml/2006/table">
            <a:tbl>
              <a:tblPr firstRow="1" firstCol="1" lastRow="1" lastCol="1" bandRow="1" bandCol="1"/>
              <a:tblGrid>
                <a:gridCol w="2992958">
                  <a:extLst>
                    <a:ext uri="{9D8B030D-6E8A-4147-A177-3AD203B41FA5}">
                      <a16:colId xmlns:a16="http://schemas.microsoft.com/office/drawing/2014/main" val="3559247752"/>
                    </a:ext>
                  </a:extLst>
                </a:gridCol>
                <a:gridCol w="4308828">
                  <a:extLst>
                    <a:ext uri="{9D8B030D-6E8A-4147-A177-3AD203B41FA5}">
                      <a16:colId xmlns:a16="http://schemas.microsoft.com/office/drawing/2014/main" val="2252824364"/>
                    </a:ext>
                  </a:extLst>
                </a:gridCol>
                <a:gridCol w="3650894">
                  <a:extLst>
                    <a:ext uri="{9D8B030D-6E8A-4147-A177-3AD203B41FA5}">
                      <a16:colId xmlns:a16="http://schemas.microsoft.com/office/drawing/2014/main" val="1923290396"/>
                    </a:ext>
                  </a:extLst>
                </a:gridCol>
              </a:tblGrid>
              <a:tr h="970613">
                <a:tc>
                  <a:txBody>
                    <a:bodyPr/>
                    <a:lstStyle/>
                    <a:p>
                      <a:pPr marL="0" marR="0" algn="ctr">
                        <a:spcBef>
                          <a:spcPts val="0"/>
                        </a:spcBef>
                        <a:spcAft>
                          <a:spcPts val="0"/>
                        </a:spcAft>
                      </a:pPr>
                      <a:r>
                        <a:rPr lang="en-US" sz="3200" b="1" dirty="0">
                          <a:effectLst/>
                          <a:latin typeface="Times New Roman" panose="02020603050405020304" pitchFamily="18" charset="0"/>
                          <a:ea typeface="Times New Roman" panose="02020603050405020304" pitchFamily="18" charset="0"/>
                        </a:rPr>
                        <a:t>Phase Change</a:t>
                      </a:r>
                      <a:endParaRPr lang="en-US" sz="2800" b="1"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3200" b="1" dirty="0">
                          <a:effectLst/>
                          <a:latin typeface="Times New Roman" panose="02020603050405020304" pitchFamily="18" charset="0"/>
                          <a:ea typeface="Times New Roman" panose="02020603050405020304" pitchFamily="18" charset="0"/>
                        </a:rPr>
                        <a:t>Phase to Phase</a:t>
                      </a:r>
                      <a:endParaRPr lang="en-US" sz="2800" b="1"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3200" b="1" dirty="0">
                          <a:effectLst/>
                          <a:latin typeface="Times New Roman" panose="02020603050405020304" pitchFamily="18" charset="0"/>
                          <a:ea typeface="Times New Roman" panose="02020603050405020304" pitchFamily="18" charset="0"/>
                        </a:rPr>
                        <a:t>Ex. Solid to Gas</a:t>
                      </a:r>
                      <a:endParaRPr lang="en-US" sz="2800" b="1"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marL="0" marR="0" algn="ctr">
                        <a:spcBef>
                          <a:spcPts val="0"/>
                        </a:spcBef>
                        <a:spcAft>
                          <a:spcPts val="0"/>
                        </a:spcAft>
                      </a:pPr>
                      <a:r>
                        <a:rPr lang="en-US" sz="3200" b="1" dirty="0">
                          <a:effectLst/>
                          <a:latin typeface="Times New Roman" panose="02020603050405020304" pitchFamily="18" charset="0"/>
                          <a:ea typeface="Times New Roman" panose="02020603050405020304" pitchFamily="18" charset="0"/>
                        </a:rPr>
                        <a:t>Endothermic or Exothermic?</a:t>
                      </a:r>
                      <a:endParaRPr lang="en-US" sz="2800" b="1"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val="660537596"/>
                  </a:ext>
                </a:extLst>
              </a:tr>
              <a:tr h="485307">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Melting</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Solid to Liquid</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a:solidFill>
                            <a:srgbClr val="0000FF"/>
                          </a:solidFill>
                          <a:effectLst/>
                          <a:latin typeface="Times New Roman" panose="02020603050405020304" pitchFamily="18" charset="0"/>
                          <a:ea typeface="Times New Roman" panose="02020603050405020304" pitchFamily="18" charset="0"/>
                        </a:rPr>
                        <a:t>Endothermic</a:t>
                      </a:r>
                      <a:endParaRPr lang="en-US" sz="280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38869031"/>
                  </a:ext>
                </a:extLst>
              </a:tr>
              <a:tr h="485307">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Freezing</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Liquid to Solid</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a:solidFill>
                            <a:srgbClr val="0000FF"/>
                          </a:solidFill>
                          <a:effectLst/>
                          <a:latin typeface="Times New Roman" panose="02020603050405020304" pitchFamily="18" charset="0"/>
                          <a:ea typeface="Times New Roman" panose="02020603050405020304" pitchFamily="18" charset="0"/>
                        </a:rPr>
                        <a:t>Exothermic</a:t>
                      </a:r>
                      <a:endParaRPr lang="en-US" sz="280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881222112"/>
                  </a:ext>
                </a:extLst>
              </a:tr>
              <a:tr h="485307">
                <a:tc>
                  <a:txBody>
                    <a:bodyPr/>
                    <a:lstStyle/>
                    <a:p>
                      <a:pPr marL="0" marR="0" algn="ctr">
                        <a:spcBef>
                          <a:spcPts val="0"/>
                        </a:spcBef>
                        <a:spcAft>
                          <a:spcPts val="0"/>
                        </a:spcAft>
                      </a:pPr>
                      <a:r>
                        <a:rPr lang="en-US" sz="3200">
                          <a:solidFill>
                            <a:srgbClr val="0000FF"/>
                          </a:solidFill>
                          <a:effectLst/>
                          <a:latin typeface="Times New Roman" panose="02020603050405020304" pitchFamily="18" charset="0"/>
                          <a:ea typeface="Times New Roman" panose="02020603050405020304" pitchFamily="18" charset="0"/>
                        </a:rPr>
                        <a:t>Vaporization</a:t>
                      </a:r>
                      <a:endParaRPr lang="en-US" sz="280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Liquid to Gas</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Endothermic</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061706158"/>
                  </a:ext>
                </a:extLst>
              </a:tr>
              <a:tr h="485307">
                <a:tc>
                  <a:txBody>
                    <a:bodyPr/>
                    <a:lstStyle/>
                    <a:p>
                      <a:pPr marL="0" marR="0" algn="ctr">
                        <a:spcBef>
                          <a:spcPts val="0"/>
                        </a:spcBef>
                        <a:spcAft>
                          <a:spcPts val="0"/>
                        </a:spcAft>
                      </a:pPr>
                      <a:r>
                        <a:rPr lang="en-US" sz="3200">
                          <a:solidFill>
                            <a:srgbClr val="0000FF"/>
                          </a:solidFill>
                          <a:effectLst/>
                          <a:latin typeface="Times New Roman" panose="02020603050405020304" pitchFamily="18" charset="0"/>
                          <a:ea typeface="Times New Roman" panose="02020603050405020304" pitchFamily="18" charset="0"/>
                        </a:rPr>
                        <a:t>Condensation</a:t>
                      </a:r>
                      <a:endParaRPr lang="en-US" sz="280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Gas to Liquid</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Exothermic</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77316637"/>
                  </a:ext>
                </a:extLst>
              </a:tr>
              <a:tr h="485307">
                <a:tc>
                  <a:txBody>
                    <a:bodyPr/>
                    <a:lstStyle/>
                    <a:p>
                      <a:pPr marL="0" marR="0" algn="ctr">
                        <a:spcBef>
                          <a:spcPts val="0"/>
                        </a:spcBef>
                        <a:spcAft>
                          <a:spcPts val="0"/>
                        </a:spcAft>
                      </a:pPr>
                      <a:r>
                        <a:rPr lang="en-US" sz="3200">
                          <a:solidFill>
                            <a:srgbClr val="0000FF"/>
                          </a:solidFill>
                          <a:effectLst/>
                          <a:latin typeface="Times New Roman" panose="02020603050405020304" pitchFamily="18" charset="0"/>
                          <a:ea typeface="Times New Roman" panose="02020603050405020304" pitchFamily="18" charset="0"/>
                        </a:rPr>
                        <a:t>Sublimation</a:t>
                      </a:r>
                      <a:endParaRPr lang="en-US" sz="280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Solid to Gas</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Endothermic</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48556422"/>
                  </a:ext>
                </a:extLst>
              </a:tr>
              <a:tr h="485307">
                <a:tc>
                  <a:txBody>
                    <a:bodyPr/>
                    <a:lstStyle/>
                    <a:p>
                      <a:pPr marL="0" marR="0" algn="ctr">
                        <a:spcBef>
                          <a:spcPts val="0"/>
                        </a:spcBef>
                        <a:spcAft>
                          <a:spcPts val="0"/>
                        </a:spcAft>
                      </a:pPr>
                      <a:r>
                        <a:rPr lang="en-US" sz="3200">
                          <a:solidFill>
                            <a:srgbClr val="0000FF"/>
                          </a:solidFill>
                          <a:effectLst/>
                          <a:latin typeface="Times New Roman" panose="02020603050405020304" pitchFamily="18" charset="0"/>
                          <a:ea typeface="Times New Roman" panose="02020603050405020304" pitchFamily="18" charset="0"/>
                        </a:rPr>
                        <a:t>Deposition</a:t>
                      </a:r>
                      <a:endParaRPr lang="en-US" sz="280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Gas to Solid</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algn="ctr">
                        <a:spcBef>
                          <a:spcPts val="0"/>
                        </a:spcBef>
                        <a:spcAft>
                          <a:spcPts val="0"/>
                        </a:spcAft>
                      </a:pPr>
                      <a:r>
                        <a:rPr lang="en-US" sz="3200" dirty="0">
                          <a:solidFill>
                            <a:srgbClr val="0000FF"/>
                          </a:solidFill>
                          <a:effectLst/>
                          <a:latin typeface="Times New Roman" panose="02020603050405020304" pitchFamily="18" charset="0"/>
                          <a:ea typeface="Times New Roman" panose="02020603050405020304" pitchFamily="18" charset="0"/>
                        </a:rPr>
                        <a:t>Exothermic</a:t>
                      </a:r>
                      <a:endParaRPr lang="en-US" sz="2800" dirty="0">
                        <a:effectLst/>
                        <a:latin typeface="Times New Roman" panose="02020603050405020304" pitchFamily="18" charset="0"/>
                        <a:ea typeface="Times New Roman" panose="02020603050405020304" pitchFamily="18" charset="0"/>
                      </a:endParaRPr>
                    </a:p>
                  </a:txBody>
                  <a:tcPr marL="154809" marR="1548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72086104"/>
                  </a:ext>
                </a:extLst>
              </a:tr>
            </a:tbl>
          </a:graphicData>
        </a:graphic>
      </p:graphicFrame>
    </p:spTree>
    <p:extLst>
      <p:ext uri="{BB962C8B-B14F-4D97-AF65-F5344CB8AC3E}">
        <p14:creationId xmlns:p14="http://schemas.microsoft.com/office/powerpoint/2010/main" val="3669146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5FE0B-FCBC-4C76-9CB5-719E8F1C45B8}"/>
              </a:ext>
            </a:extLst>
          </p:cNvPr>
          <p:cNvSpPr>
            <a:spLocks noGrp="1"/>
          </p:cNvSpPr>
          <p:nvPr>
            <p:ph type="title"/>
          </p:nvPr>
        </p:nvSpPr>
        <p:spPr>
          <a:solidFill>
            <a:schemeClr val="accent2">
              <a:lumMod val="60000"/>
              <a:lumOff val="40000"/>
            </a:schemeClr>
          </a:solidFill>
        </p:spPr>
        <p:txBody>
          <a:bodyPr/>
          <a:lstStyle/>
          <a:p>
            <a:r>
              <a:rPr lang="en-US" sz="5400" b="1" dirty="0">
                <a:solidFill>
                  <a:prstClr val="black"/>
                </a:solidFill>
                <a:latin typeface="Calibri Light" panose="020F0302020204030204"/>
              </a:rPr>
              <a:t>Points Where Phase Changes Occur</a:t>
            </a:r>
            <a:endParaRPr lang="en-US" sz="5400" b="1" dirty="0"/>
          </a:p>
        </p:txBody>
      </p:sp>
      <p:sp>
        <p:nvSpPr>
          <p:cNvPr id="3" name="Content Placeholder 2">
            <a:extLst>
              <a:ext uri="{FF2B5EF4-FFF2-40B4-BE49-F238E27FC236}">
                <a16:creationId xmlns:a16="http://schemas.microsoft.com/office/drawing/2014/main" id="{C128AABC-9902-4164-A5C5-8E3BDE4B52CA}"/>
              </a:ext>
            </a:extLst>
          </p:cNvPr>
          <p:cNvSpPr>
            <a:spLocks noGrp="1"/>
          </p:cNvSpPr>
          <p:nvPr>
            <p:ph idx="1"/>
          </p:nvPr>
        </p:nvSpPr>
        <p:spPr/>
        <p:txBody>
          <a:bodyPr/>
          <a:lstStyle/>
          <a:p>
            <a:r>
              <a:rPr lang="en-US" u="sng" dirty="0">
                <a:latin typeface="Calibri" panose="020F0502020204030204" pitchFamily="34" charset="0"/>
                <a:cs typeface="Calibri" panose="020F0502020204030204" pitchFamily="34" charset="0"/>
              </a:rPr>
              <a:t>Melting Point –</a:t>
            </a:r>
            <a:r>
              <a:rPr lang="en-US" dirty="0">
                <a:latin typeface="Calibri" panose="020F0502020204030204" pitchFamily="34" charset="0"/>
                <a:cs typeface="Calibri" panose="020F0502020204030204" pitchFamily="34" charset="0"/>
              </a:rPr>
              <a:t> Temperature at which a solid turns to a liquid.</a:t>
            </a:r>
          </a:p>
          <a:p>
            <a:endParaRPr lang="en-US" dirty="0">
              <a:latin typeface="Calibri" panose="020F0502020204030204" pitchFamily="34" charset="0"/>
              <a:cs typeface="Calibri" panose="020F0502020204030204" pitchFamily="34" charset="0"/>
            </a:endParaRPr>
          </a:p>
          <a:p>
            <a:pPr lvl="0"/>
            <a:r>
              <a:rPr lang="en-US" u="sng" dirty="0">
                <a:latin typeface="Calibri" panose="020F0502020204030204" pitchFamily="34" charset="0"/>
                <a:cs typeface="Calibri" panose="020F0502020204030204" pitchFamily="34" charset="0"/>
              </a:rPr>
              <a:t>Freezing Point -</a:t>
            </a:r>
            <a:r>
              <a:rPr lang="en-US" dirty="0">
                <a:solidFill>
                  <a:srgbClr val="000000"/>
                </a:solidFill>
                <a:latin typeface="Calibri" panose="020F0502020204030204" pitchFamily="34" charset="0"/>
                <a:cs typeface="Calibri" panose="020F0502020204030204" pitchFamily="34" charset="0"/>
              </a:rPr>
              <a:t>Temperature at which a liquid turns to a solid.</a:t>
            </a:r>
          </a:p>
          <a:p>
            <a:pPr lvl="0"/>
            <a:endParaRPr lang="en-US" dirty="0">
              <a:solidFill>
                <a:srgbClr val="000000"/>
              </a:solidFill>
              <a:latin typeface="Calibri" panose="020F0502020204030204" pitchFamily="34" charset="0"/>
              <a:cs typeface="Calibri" panose="020F0502020204030204" pitchFamily="34" charset="0"/>
            </a:endParaRPr>
          </a:p>
          <a:p>
            <a:pPr lvl="0"/>
            <a:r>
              <a:rPr lang="en-US" u="sng">
                <a:solidFill>
                  <a:srgbClr val="000000"/>
                </a:solidFill>
                <a:latin typeface="Calibri" panose="020F0502020204030204" pitchFamily="34" charset="0"/>
                <a:cs typeface="Calibri" panose="020F0502020204030204" pitchFamily="34" charset="0"/>
              </a:rPr>
              <a:t>Boiling Point </a:t>
            </a:r>
            <a:r>
              <a:rPr lang="en-US" u="sng" dirty="0">
                <a:solidFill>
                  <a:srgbClr val="000000"/>
                </a:solidFill>
                <a:latin typeface="Calibri" panose="020F0502020204030204" pitchFamily="34" charset="0"/>
                <a:cs typeface="Calibri" panose="020F0502020204030204" pitchFamily="34" charset="0"/>
              </a:rPr>
              <a:t>-</a:t>
            </a:r>
            <a:r>
              <a:rPr lang="en-US" dirty="0">
                <a:solidFill>
                  <a:srgbClr val="000000"/>
                </a:solidFill>
                <a:latin typeface="Calibri" panose="020F0502020204030204" pitchFamily="34" charset="0"/>
                <a:cs typeface="Calibri" panose="020F0502020204030204" pitchFamily="34" charset="0"/>
              </a:rPr>
              <a:t>Temperature at which a liquid turns to a gas.</a:t>
            </a:r>
          </a:p>
          <a:p>
            <a:pPr lvl="0"/>
            <a:endParaRPr lang="en-US" dirty="0">
              <a:solidFill>
                <a:srgbClr val="000000"/>
              </a:solidFill>
              <a:latin typeface="Calibri" panose="020F0502020204030204" pitchFamily="34" charset="0"/>
              <a:cs typeface="Calibri" panose="020F0502020204030204" pitchFamily="34" charset="0"/>
            </a:endParaRPr>
          </a:p>
          <a:p>
            <a:pPr lvl="0"/>
            <a:r>
              <a:rPr lang="en-US" u="sng" dirty="0">
                <a:solidFill>
                  <a:srgbClr val="000000"/>
                </a:solidFill>
                <a:latin typeface="Calibri" panose="020F0502020204030204" pitchFamily="34" charset="0"/>
                <a:cs typeface="Calibri" panose="020F0502020204030204" pitchFamily="34" charset="0"/>
              </a:rPr>
              <a:t>Condensation Point -</a:t>
            </a:r>
            <a:r>
              <a:rPr lang="en-US" dirty="0">
                <a:solidFill>
                  <a:srgbClr val="000000"/>
                </a:solidFill>
                <a:latin typeface="Calibri" panose="020F0502020204030204" pitchFamily="34" charset="0"/>
                <a:cs typeface="Calibri" panose="020F0502020204030204" pitchFamily="34" charset="0"/>
              </a:rPr>
              <a:t> Temperature at which a gas turns to a liquid.</a:t>
            </a:r>
          </a:p>
          <a:p>
            <a:pPr lvl="0"/>
            <a:endParaRPr lang="en-US" dirty="0">
              <a:solidFill>
                <a:srgbClr val="000000"/>
              </a:solidFill>
              <a:latin typeface="Calibri" panose="020F0502020204030204" pitchFamily="34" charset="0"/>
              <a:cs typeface="Calibri" panose="020F0502020204030204" pitchFamily="34" charset="0"/>
            </a:endParaRPr>
          </a:p>
          <a:p>
            <a:pPr lvl="0"/>
            <a:endParaRPr lang="en-US" u="sng" dirty="0">
              <a:solidFill>
                <a:srgbClr val="000000"/>
              </a:solidFill>
              <a:latin typeface="Calibri" panose="020F0502020204030204" pitchFamily="34" charset="0"/>
              <a:cs typeface="Calibri" panose="020F0502020204030204" pitchFamily="34" charset="0"/>
            </a:endParaRPr>
          </a:p>
          <a:p>
            <a:endParaRPr lang="en-US"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3340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half" idx="1"/>
          </p:nvPr>
        </p:nvSpPr>
        <p:spPr/>
        <p:txBody>
          <a:bodyPr/>
          <a:lstStyle/>
          <a:p>
            <a:endParaRPr lang="en-US"/>
          </a:p>
        </p:txBody>
      </p:sp>
      <p:pic>
        <p:nvPicPr>
          <p:cNvPr id="5" name="Picture 16"/>
          <p:cNvPicPr>
            <a:picLocks noGrp="1" noChangeAspect="1" noChangeArrowheads="1"/>
          </p:cNvPicPr>
          <p:nvPr>
            <p:ph sz="half" idx="2"/>
          </p:nvPr>
        </p:nvPicPr>
        <p:blipFill>
          <a:blip r:embed="rId2"/>
          <a:srcRect/>
          <a:stretch>
            <a:fillRect/>
          </a:stretch>
        </p:blipFill>
        <p:spPr bwMode="auto">
          <a:xfrm>
            <a:off x="0" y="18740"/>
            <a:ext cx="12191999" cy="6839260"/>
          </a:xfrm>
          <a:prstGeom prst="rect">
            <a:avLst/>
          </a:prstGeom>
          <a:noFill/>
        </p:spPr>
      </p:pic>
    </p:spTree>
    <p:extLst>
      <p:ext uri="{BB962C8B-B14F-4D97-AF65-F5344CB8AC3E}">
        <p14:creationId xmlns:p14="http://schemas.microsoft.com/office/powerpoint/2010/main" val="2707850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74361" y="479685"/>
            <a:ext cx="10478123" cy="1004341"/>
          </a:xfrm>
          <a:solidFill>
            <a:srgbClr val="92D050"/>
          </a:solidFill>
        </p:spPr>
        <p:txBody>
          <a:bodyPr>
            <a:noAutofit/>
          </a:bodyPr>
          <a:lstStyle/>
          <a:p>
            <a:pPr algn="ctr"/>
            <a:r>
              <a:rPr lang="en-US" b="1" dirty="0"/>
              <a:t>What is a change in state or phase change?</a:t>
            </a:r>
          </a:p>
        </p:txBody>
      </p:sp>
      <p:sp>
        <p:nvSpPr>
          <p:cNvPr id="6" name="Content Placeholder 5"/>
          <p:cNvSpPr>
            <a:spLocks noGrp="1"/>
          </p:cNvSpPr>
          <p:nvPr>
            <p:ph idx="1"/>
          </p:nvPr>
        </p:nvSpPr>
        <p:spPr>
          <a:xfrm>
            <a:off x="974361" y="2032445"/>
            <a:ext cx="10313232" cy="4572000"/>
          </a:xfrm>
        </p:spPr>
        <p:txBody>
          <a:bodyPr>
            <a:normAutofit/>
          </a:bodyPr>
          <a:lstStyle/>
          <a:p>
            <a:r>
              <a:rPr lang="en-US" sz="3200" dirty="0"/>
              <a:t>A change of state is </a:t>
            </a:r>
            <a:r>
              <a:rPr lang="en-US" sz="3200" u="sng" dirty="0"/>
              <a:t>changing a substance from one physical form to another.</a:t>
            </a:r>
          </a:p>
          <a:p>
            <a:endParaRPr lang="en-US" sz="3200" u="sng" dirty="0"/>
          </a:p>
          <a:p>
            <a:r>
              <a:rPr lang="en-US" sz="3200" u="sng" dirty="0"/>
              <a:t>Phase Change –</a:t>
            </a:r>
            <a:r>
              <a:rPr lang="en-US" sz="3200" dirty="0"/>
              <a:t> A reversible physical change that occurs when a substance changes from 1 state to another.</a:t>
            </a:r>
            <a:endParaRPr lang="en-US" sz="3200" u="sng" dirty="0"/>
          </a:p>
          <a:p>
            <a:pPr marL="64008" indent="0">
              <a:buNone/>
            </a:pPr>
            <a:endParaRPr lang="en-US" sz="3200" dirty="0"/>
          </a:p>
          <a:p>
            <a:r>
              <a:rPr lang="en-US" sz="3200" u="sng" dirty="0"/>
              <a:t>Physical change </a:t>
            </a:r>
            <a:r>
              <a:rPr lang="en-US" sz="3200" dirty="0"/>
              <a:t>means the substance only changes it’s </a:t>
            </a:r>
            <a:r>
              <a:rPr lang="en-US" sz="3200" u="sng" dirty="0"/>
              <a:t>appearance</a:t>
            </a:r>
            <a:r>
              <a:rPr lang="en-US" sz="3200" dirty="0"/>
              <a:t>; it’s still the </a:t>
            </a:r>
            <a:r>
              <a:rPr lang="en-US" sz="3200" u="sng" dirty="0"/>
              <a:t>same substance</a:t>
            </a:r>
            <a:r>
              <a:rPr lang="en-US" sz="3200" dirty="0"/>
              <a:t>!</a:t>
            </a:r>
          </a:p>
        </p:txBody>
      </p:sp>
    </p:spTree>
    <p:extLst>
      <p:ext uri="{BB962C8B-B14F-4D97-AF65-F5344CB8AC3E}">
        <p14:creationId xmlns:p14="http://schemas.microsoft.com/office/powerpoint/2010/main" val="400466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557" y="384750"/>
            <a:ext cx="10867869" cy="1114266"/>
          </a:xfrm>
          <a:solidFill>
            <a:srgbClr val="FFFF00"/>
          </a:solidFill>
        </p:spPr>
        <p:txBody>
          <a:bodyPr>
            <a:normAutofit/>
          </a:bodyPr>
          <a:lstStyle/>
          <a:p>
            <a:pPr algn="ctr"/>
            <a:r>
              <a:rPr lang="en-US" sz="5400" b="1" dirty="0"/>
              <a:t>How do substances change state?</a:t>
            </a:r>
          </a:p>
        </p:txBody>
      </p:sp>
      <p:sp>
        <p:nvSpPr>
          <p:cNvPr id="4" name="Content Placeholder 3"/>
          <p:cNvSpPr>
            <a:spLocks noGrp="1"/>
          </p:cNvSpPr>
          <p:nvPr>
            <p:ph idx="1"/>
          </p:nvPr>
        </p:nvSpPr>
        <p:spPr>
          <a:xfrm>
            <a:off x="809469" y="1924617"/>
            <a:ext cx="10732957" cy="4572000"/>
          </a:xfrm>
        </p:spPr>
        <p:txBody>
          <a:bodyPr>
            <a:normAutofit/>
          </a:bodyPr>
          <a:lstStyle/>
          <a:p>
            <a:r>
              <a:rPr lang="en-US" sz="3600" dirty="0"/>
              <a:t>A substance can change from one state to another by </a:t>
            </a:r>
            <a:r>
              <a:rPr lang="en-US" sz="3600" u="sng" dirty="0"/>
              <a:t>adding or removing ENERGY!  </a:t>
            </a:r>
          </a:p>
          <a:p>
            <a:endParaRPr lang="en-US" sz="3600" dirty="0"/>
          </a:p>
          <a:p>
            <a:r>
              <a:rPr lang="en-US" sz="3600" dirty="0"/>
              <a:t>One type of </a:t>
            </a:r>
            <a:r>
              <a:rPr lang="en-US" sz="3600" u="sng" dirty="0"/>
              <a:t>energy</a:t>
            </a:r>
            <a:r>
              <a:rPr lang="en-US" sz="3600" dirty="0"/>
              <a:t> is </a:t>
            </a:r>
            <a:r>
              <a:rPr lang="en-US" sz="3600" u="sng" dirty="0"/>
              <a:t>HEAT</a:t>
            </a:r>
            <a:r>
              <a:rPr lang="en-US" sz="3600" dirty="0"/>
              <a:t>…so we are </a:t>
            </a:r>
            <a:r>
              <a:rPr lang="en-US" sz="3600" u="sng" dirty="0"/>
              <a:t>adding heat </a:t>
            </a:r>
            <a:r>
              <a:rPr lang="en-US" sz="3600" dirty="0"/>
              <a:t>or </a:t>
            </a:r>
            <a:r>
              <a:rPr lang="en-US" sz="3600" u="sng" dirty="0"/>
              <a:t>removing heat</a:t>
            </a:r>
            <a:r>
              <a:rPr lang="en-US" sz="3600" dirty="0"/>
              <a:t> to change states</a:t>
            </a:r>
          </a:p>
        </p:txBody>
      </p:sp>
      <p:pic>
        <p:nvPicPr>
          <p:cNvPr id="6" name="Picture 5"/>
          <p:cNvPicPr>
            <a:picLocks noChangeAspect="1"/>
          </p:cNvPicPr>
          <p:nvPr/>
        </p:nvPicPr>
        <p:blipFill>
          <a:blip r:embed="rId2"/>
          <a:stretch>
            <a:fillRect/>
          </a:stretch>
        </p:blipFill>
        <p:spPr>
          <a:xfrm>
            <a:off x="6781800" y="4675684"/>
            <a:ext cx="2438400" cy="1828800"/>
          </a:xfrm>
          <a:prstGeom prst="rect">
            <a:avLst/>
          </a:prstGeom>
        </p:spPr>
      </p:pic>
      <p:pic>
        <p:nvPicPr>
          <p:cNvPr id="7" name="Picture 6"/>
          <p:cNvPicPr>
            <a:picLocks noChangeAspect="1"/>
          </p:cNvPicPr>
          <p:nvPr/>
        </p:nvPicPr>
        <p:blipFill>
          <a:blip r:embed="rId3"/>
          <a:stretch>
            <a:fillRect/>
          </a:stretch>
        </p:blipFill>
        <p:spPr>
          <a:xfrm>
            <a:off x="9349474" y="4304585"/>
            <a:ext cx="1498406" cy="2044700"/>
          </a:xfrm>
          <a:prstGeom prst="rect">
            <a:avLst/>
          </a:prstGeom>
        </p:spPr>
      </p:pic>
    </p:spTree>
    <p:extLst>
      <p:ext uri="{BB962C8B-B14F-4D97-AF65-F5344CB8AC3E}">
        <p14:creationId xmlns:p14="http://schemas.microsoft.com/office/powerpoint/2010/main" val="20634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0154" y="438662"/>
            <a:ext cx="10792253" cy="895590"/>
          </a:xfrm>
          <a:solidFill>
            <a:srgbClr val="FF33CC"/>
          </a:solidFill>
        </p:spPr>
        <p:txBody>
          <a:bodyPr anchor="b">
            <a:noAutofit/>
          </a:bodyPr>
          <a:lstStyle/>
          <a:p>
            <a:pPr algn="ctr"/>
            <a:r>
              <a:rPr lang="en-US" b="1" dirty="0"/>
              <a:t>What happens when you add energy…heat?</a:t>
            </a:r>
          </a:p>
        </p:txBody>
      </p:sp>
      <p:pic>
        <p:nvPicPr>
          <p:cNvPr id="4" name="Picture 3"/>
          <p:cNvPicPr>
            <a:picLocks noChangeAspect="1"/>
          </p:cNvPicPr>
          <p:nvPr/>
        </p:nvPicPr>
        <p:blipFill>
          <a:blip r:embed="rId2"/>
          <a:stretch>
            <a:fillRect/>
          </a:stretch>
        </p:blipFill>
        <p:spPr>
          <a:xfrm>
            <a:off x="1514293" y="2646504"/>
            <a:ext cx="5069382" cy="2640642"/>
          </a:xfrm>
          <a:prstGeom prst="rect">
            <a:avLst/>
          </a:prstGeom>
        </p:spPr>
      </p:pic>
      <p:sp>
        <p:nvSpPr>
          <p:cNvPr id="9" name="Freeform: Shape 8">
            <a:extLst>
              <a:ext uri="{FF2B5EF4-FFF2-40B4-BE49-F238E27FC236}">
                <a16:creationId xmlns:a16="http://schemas.microsoft.com/office/drawing/2014/main" id="{C607803A-4E99-444E-94F7-8785CDDF5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80154" y="1884045"/>
            <a:ext cx="3275668" cy="2853308"/>
          </a:xfrm>
          <a:custGeom>
            <a:avLst/>
            <a:gdLst>
              <a:gd name="connsiteX0" fmla="*/ 3275668 w 3275668"/>
              <a:gd name="connsiteY0" fmla="*/ 2853308 h 2853308"/>
              <a:gd name="connsiteX1" fmla="*/ 655 w 3275668"/>
              <a:gd name="connsiteY1" fmla="*/ 2853308 h 2853308"/>
              <a:gd name="connsiteX2" fmla="*/ 0 w 3275668"/>
              <a:gd name="connsiteY2" fmla="*/ 2467565 h 2853308"/>
              <a:gd name="connsiteX3" fmla="*/ 2869894 w 3275668"/>
              <a:gd name="connsiteY3" fmla="*/ 2468888 h 2853308"/>
              <a:gd name="connsiteX4" fmla="*/ 2869894 w 3275668"/>
              <a:gd name="connsiteY4" fmla="*/ 0 h 2853308"/>
              <a:gd name="connsiteX5" fmla="*/ 3275668 w 3275668"/>
              <a:gd name="connsiteY5" fmla="*/ 0 h 2853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75668" h="2853308">
                <a:moveTo>
                  <a:pt x="3275668" y="2853308"/>
                </a:moveTo>
                <a:lnTo>
                  <a:pt x="655" y="2853308"/>
                </a:lnTo>
                <a:cubicBezTo>
                  <a:pt x="-655" y="2720171"/>
                  <a:pt x="1310" y="2600702"/>
                  <a:pt x="0" y="2467565"/>
                </a:cubicBezTo>
                <a:lnTo>
                  <a:pt x="2869894" y="2468888"/>
                </a:lnTo>
                <a:lnTo>
                  <a:pt x="2869894" y="0"/>
                </a:lnTo>
                <a:lnTo>
                  <a:pt x="3275668" y="0"/>
                </a:lnTo>
                <a:close/>
              </a:path>
            </a:pathLst>
          </a:custGeom>
          <a:solidFill>
            <a:srgbClr val="4C4C4C"/>
          </a:solidFill>
          <a:ln w="0">
            <a:noFill/>
            <a:prstDash val="solid"/>
            <a:round/>
            <a:headEnd/>
            <a:tailEnd/>
          </a:ln>
        </p:spPr>
      </p:sp>
      <p:sp>
        <p:nvSpPr>
          <p:cNvPr id="11" name="Freeform: Shape 10">
            <a:extLst>
              <a:ext uri="{FF2B5EF4-FFF2-40B4-BE49-F238E27FC236}">
                <a16:creationId xmlns:a16="http://schemas.microsoft.com/office/drawing/2014/main" id="{2989BE6A-C309-418E-8ADD-1616A9805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55822" y="3222529"/>
            <a:ext cx="3242952" cy="2828156"/>
          </a:xfrm>
          <a:custGeom>
            <a:avLst/>
            <a:gdLst>
              <a:gd name="connsiteX0" fmla="*/ 2837178 w 3242952"/>
              <a:gd name="connsiteY0" fmla="*/ 0 h 2828156"/>
              <a:gd name="connsiteX1" fmla="*/ 3242952 w 3242952"/>
              <a:gd name="connsiteY1" fmla="*/ 0 h 2828156"/>
              <a:gd name="connsiteX2" fmla="*/ 3242952 w 3242952"/>
              <a:gd name="connsiteY2" fmla="*/ 2828156 h 2828156"/>
              <a:gd name="connsiteX3" fmla="*/ 0 w 3242952"/>
              <a:gd name="connsiteY3" fmla="*/ 2828156 h 2828156"/>
              <a:gd name="connsiteX4" fmla="*/ 0 w 3242952"/>
              <a:gd name="connsiteY4" fmla="*/ 2442859 h 2828156"/>
              <a:gd name="connsiteX5" fmla="*/ 2837178 w 3242952"/>
              <a:gd name="connsiteY5" fmla="*/ 2443295 h 2828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42952" h="2828156">
                <a:moveTo>
                  <a:pt x="2837178" y="0"/>
                </a:moveTo>
                <a:lnTo>
                  <a:pt x="3242952" y="0"/>
                </a:lnTo>
                <a:lnTo>
                  <a:pt x="3242952" y="2828156"/>
                </a:lnTo>
                <a:lnTo>
                  <a:pt x="0" y="2828156"/>
                </a:lnTo>
                <a:lnTo>
                  <a:pt x="0" y="2442859"/>
                </a:lnTo>
                <a:lnTo>
                  <a:pt x="2837178" y="2443295"/>
                </a:lnTo>
                <a:close/>
              </a:path>
            </a:pathLst>
          </a:custGeom>
          <a:solidFill>
            <a:srgbClr val="4C4C4C"/>
          </a:solidFill>
          <a:ln w="0">
            <a:noFill/>
            <a:prstDash val="solid"/>
            <a:round/>
            <a:headEnd/>
            <a:tailEnd/>
          </a:ln>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7317815" y="1484026"/>
            <a:ext cx="4644336" cy="4935311"/>
          </a:xfrm>
        </p:spPr>
        <p:txBody>
          <a:bodyPr anchor="ctr">
            <a:normAutofit/>
          </a:bodyPr>
          <a:lstStyle/>
          <a:p>
            <a:r>
              <a:rPr lang="en-US" sz="3600" dirty="0"/>
              <a:t>The</a:t>
            </a:r>
            <a:r>
              <a:rPr lang="en-US" sz="3600" u="sng" dirty="0"/>
              <a:t> </a:t>
            </a:r>
            <a:r>
              <a:rPr lang="en-US" sz="3600" u="sng" dirty="0">
                <a:solidFill>
                  <a:srgbClr val="FF0000"/>
                </a:solidFill>
              </a:rPr>
              <a:t>more energy/heat </a:t>
            </a:r>
            <a:r>
              <a:rPr lang="en-US" sz="3600" dirty="0"/>
              <a:t>(higher temperature) will make the particles </a:t>
            </a:r>
            <a:r>
              <a:rPr lang="en-US" sz="3600" u="sng" dirty="0"/>
              <a:t>move faster.</a:t>
            </a:r>
          </a:p>
          <a:p>
            <a:pPr marL="64008" indent="0">
              <a:buNone/>
            </a:pPr>
            <a:endParaRPr lang="en-US" sz="800" u="sng" dirty="0"/>
          </a:p>
          <a:p>
            <a:r>
              <a:rPr lang="en-US" sz="3600" dirty="0"/>
              <a:t>The</a:t>
            </a:r>
            <a:r>
              <a:rPr lang="en-US" sz="3600" u="sng" dirty="0"/>
              <a:t> </a:t>
            </a:r>
            <a:r>
              <a:rPr lang="en-US" sz="3600" u="sng" dirty="0">
                <a:solidFill>
                  <a:srgbClr val="FF0000"/>
                </a:solidFill>
              </a:rPr>
              <a:t>more energy/heat </a:t>
            </a:r>
            <a:r>
              <a:rPr lang="en-US" sz="3600" dirty="0"/>
              <a:t>will make the particles</a:t>
            </a:r>
            <a:r>
              <a:rPr lang="en-US" sz="3600" u="sng" dirty="0"/>
              <a:t> spread out </a:t>
            </a:r>
            <a:r>
              <a:rPr lang="en-US" sz="3600" dirty="0"/>
              <a:t>more and </a:t>
            </a:r>
            <a:r>
              <a:rPr lang="en-US" sz="3600" u="sng" dirty="0"/>
              <a:t>attraction decreases.</a:t>
            </a:r>
          </a:p>
          <a:p>
            <a:endParaRPr lang="en-US" sz="2400" dirty="0"/>
          </a:p>
        </p:txBody>
      </p:sp>
    </p:spTree>
    <p:extLst>
      <p:ext uri="{BB962C8B-B14F-4D97-AF65-F5344CB8AC3E}">
        <p14:creationId xmlns:p14="http://schemas.microsoft.com/office/powerpoint/2010/main" val="153394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CC09F-523C-4087-9F90-ADC1232A412B}"/>
              </a:ext>
            </a:extLst>
          </p:cNvPr>
          <p:cNvSpPr>
            <a:spLocks noGrp="1"/>
          </p:cNvSpPr>
          <p:nvPr>
            <p:ph type="title"/>
          </p:nvPr>
        </p:nvSpPr>
        <p:spPr>
          <a:xfrm>
            <a:off x="838200" y="365125"/>
            <a:ext cx="10515600" cy="954009"/>
          </a:xfrm>
          <a:solidFill>
            <a:schemeClr val="tx2"/>
          </a:solidFill>
        </p:spPr>
        <p:txBody>
          <a:bodyPr>
            <a:normAutofit/>
          </a:bodyPr>
          <a:lstStyle/>
          <a:p>
            <a:pPr algn="ctr"/>
            <a:r>
              <a:rPr lang="en-US" sz="5400" b="1" dirty="0"/>
              <a:t>Temperature</a:t>
            </a:r>
          </a:p>
        </p:txBody>
      </p:sp>
      <p:sp>
        <p:nvSpPr>
          <p:cNvPr id="3" name="Content Placeholder 2">
            <a:extLst>
              <a:ext uri="{FF2B5EF4-FFF2-40B4-BE49-F238E27FC236}">
                <a16:creationId xmlns:a16="http://schemas.microsoft.com/office/drawing/2014/main" id="{2A58E665-6E7A-4F44-81BA-79A88A46D689}"/>
              </a:ext>
            </a:extLst>
          </p:cNvPr>
          <p:cNvSpPr>
            <a:spLocks noGrp="1"/>
          </p:cNvSpPr>
          <p:nvPr>
            <p:ph idx="1"/>
          </p:nvPr>
        </p:nvSpPr>
        <p:spPr/>
        <p:txBody>
          <a:bodyPr>
            <a:normAutofit/>
          </a:bodyPr>
          <a:lstStyle/>
          <a:p>
            <a:r>
              <a:rPr lang="en-US" sz="3600" b="1" u="sng" dirty="0"/>
              <a:t>Temperature</a:t>
            </a:r>
            <a:r>
              <a:rPr lang="en-US" sz="3600" dirty="0"/>
              <a:t> – the measure of particles moving (speed) and therefore a measure of it’s energy.</a:t>
            </a:r>
          </a:p>
          <a:p>
            <a:endParaRPr lang="en-US" sz="2400" dirty="0"/>
          </a:p>
          <a:p>
            <a:pPr marL="0" indent="0">
              <a:buNone/>
            </a:pPr>
            <a:r>
              <a:rPr lang="en-US" sz="3600" dirty="0"/>
              <a:t>   - Higher temperatures = Fast moving particles</a:t>
            </a:r>
          </a:p>
          <a:p>
            <a:pPr marL="0" indent="0">
              <a:buNone/>
            </a:pPr>
            <a:r>
              <a:rPr lang="en-US" sz="3600" dirty="0"/>
              <a:t>   - Lower temperatures = Slow moving particles.</a:t>
            </a:r>
          </a:p>
        </p:txBody>
      </p:sp>
    </p:spTree>
    <p:extLst>
      <p:ext uri="{BB962C8B-B14F-4D97-AF65-F5344CB8AC3E}">
        <p14:creationId xmlns:p14="http://schemas.microsoft.com/office/powerpoint/2010/main" val="146558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469" y="152400"/>
            <a:ext cx="10478123" cy="990600"/>
          </a:xfrm>
          <a:solidFill>
            <a:srgbClr val="0033CC"/>
          </a:solidFill>
        </p:spPr>
        <p:txBody>
          <a:bodyPr>
            <a:normAutofit fontScale="90000"/>
          </a:bodyPr>
          <a:lstStyle/>
          <a:p>
            <a:pPr algn="ctr"/>
            <a:r>
              <a:rPr lang="en-US" sz="6600" b="1" dirty="0"/>
              <a:t>Types of Energy Changes</a:t>
            </a:r>
          </a:p>
        </p:txBody>
      </p:sp>
      <p:sp>
        <p:nvSpPr>
          <p:cNvPr id="3" name="Content Placeholder 2"/>
          <p:cNvSpPr>
            <a:spLocks noGrp="1"/>
          </p:cNvSpPr>
          <p:nvPr>
            <p:ph idx="1"/>
          </p:nvPr>
        </p:nvSpPr>
        <p:spPr>
          <a:xfrm>
            <a:off x="809469" y="1600200"/>
            <a:ext cx="10672997" cy="5029200"/>
          </a:xfrm>
        </p:spPr>
        <p:txBody>
          <a:bodyPr>
            <a:normAutofit/>
          </a:bodyPr>
          <a:lstStyle/>
          <a:p>
            <a:r>
              <a:rPr lang="en-US" sz="4000" b="1" u="sng" dirty="0">
                <a:solidFill>
                  <a:srgbClr val="FF0000"/>
                </a:solidFill>
              </a:rPr>
              <a:t>Endothermic</a:t>
            </a:r>
            <a:r>
              <a:rPr lang="en-US" sz="3600" b="1" dirty="0"/>
              <a:t> – </a:t>
            </a:r>
            <a:r>
              <a:rPr lang="en-US" sz="3600" b="1" i="1" dirty="0"/>
              <a:t>Heat</a:t>
            </a:r>
            <a:r>
              <a:rPr lang="en-US" sz="3600" b="1" dirty="0"/>
              <a:t> goes </a:t>
            </a:r>
            <a:r>
              <a:rPr lang="en-US" sz="3600" b="1" i="1" dirty="0"/>
              <a:t>INTO</a:t>
            </a:r>
            <a:r>
              <a:rPr lang="en-US" sz="3600" b="1" dirty="0"/>
              <a:t> an object from its surroundings.</a:t>
            </a:r>
          </a:p>
          <a:p>
            <a:pPr marL="0" indent="0">
              <a:buNone/>
            </a:pPr>
            <a:endParaRPr lang="en-US" dirty="0"/>
          </a:p>
          <a:p>
            <a:endParaRPr lang="en-US" dirty="0"/>
          </a:p>
          <a:p>
            <a:r>
              <a:rPr lang="en-US" sz="4000" b="1" u="sng" dirty="0">
                <a:solidFill>
                  <a:srgbClr val="0033CC"/>
                </a:solidFill>
              </a:rPr>
              <a:t>Exothermic</a:t>
            </a:r>
            <a:r>
              <a:rPr lang="en-US" sz="3600" b="1" dirty="0"/>
              <a:t> – </a:t>
            </a:r>
            <a:r>
              <a:rPr lang="en-US" sz="3600" b="1" i="1" dirty="0"/>
              <a:t>Heat</a:t>
            </a:r>
            <a:r>
              <a:rPr lang="en-US" sz="3600" b="1" dirty="0"/>
              <a:t> is </a:t>
            </a:r>
            <a:r>
              <a:rPr lang="en-US" sz="3600" b="1" i="1" dirty="0"/>
              <a:t>RELEASED</a:t>
            </a:r>
            <a:r>
              <a:rPr lang="en-US" sz="3600" b="1" dirty="0"/>
              <a:t> from an object to the surroundings.</a:t>
            </a:r>
          </a:p>
        </p:txBody>
      </p:sp>
    </p:spTree>
    <p:extLst>
      <p:ext uri="{BB962C8B-B14F-4D97-AF65-F5344CB8AC3E}">
        <p14:creationId xmlns:p14="http://schemas.microsoft.com/office/powerpoint/2010/main" val="85050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529" y="533400"/>
            <a:ext cx="10732956" cy="965616"/>
          </a:xfrm>
          <a:solidFill>
            <a:schemeClr val="accent2"/>
          </a:solidFill>
        </p:spPr>
        <p:txBody>
          <a:bodyPr>
            <a:normAutofit/>
          </a:bodyPr>
          <a:lstStyle/>
          <a:p>
            <a:pPr algn="ctr"/>
            <a:r>
              <a:rPr lang="en-US" sz="5400" b="1" dirty="0"/>
              <a:t>What are the changes in state?</a:t>
            </a:r>
          </a:p>
        </p:txBody>
      </p:sp>
      <p:sp>
        <p:nvSpPr>
          <p:cNvPr id="3" name="Content Placeholder 2"/>
          <p:cNvSpPr>
            <a:spLocks noGrp="1"/>
          </p:cNvSpPr>
          <p:nvPr>
            <p:ph idx="1"/>
          </p:nvPr>
        </p:nvSpPr>
        <p:spPr>
          <a:xfrm>
            <a:off x="719529" y="2312709"/>
            <a:ext cx="9491271" cy="4572000"/>
          </a:xfrm>
        </p:spPr>
        <p:txBody>
          <a:bodyPr>
            <a:normAutofit/>
          </a:bodyPr>
          <a:lstStyle/>
          <a:p>
            <a:r>
              <a:rPr lang="en-US" sz="3600" dirty="0"/>
              <a:t>Melting</a:t>
            </a:r>
          </a:p>
          <a:p>
            <a:r>
              <a:rPr lang="en-US" sz="3600" dirty="0"/>
              <a:t>Vaporization</a:t>
            </a:r>
          </a:p>
          <a:p>
            <a:r>
              <a:rPr lang="en-US" sz="3600" dirty="0"/>
              <a:t>Sublimation</a:t>
            </a:r>
          </a:p>
          <a:p>
            <a:r>
              <a:rPr lang="en-US" sz="3600" dirty="0"/>
              <a:t>Freezing</a:t>
            </a:r>
          </a:p>
          <a:p>
            <a:r>
              <a:rPr lang="en-US" sz="3600" dirty="0"/>
              <a:t>Condensation</a:t>
            </a:r>
          </a:p>
          <a:p>
            <a:r>
              <a:rPr lang="en-US" sz="3600" dirty="0"/>
              <a:t>Deposition</a:t>
            </a:r>
          </a:p>
        </p:txBody>
      </p:sp>
      <p:grpSp>
        <p:nvGrpSpPr>
          <p:cNvPr id="5" name="Group 4">
            <a:extLst>
              <a:ext uri="{FF2B5EF4-FFF2-40B4-BE49-F238E27FC236}">
                <a16:creationId xmlns:a16="http://schemas.microsoft.com/office/drawing/2014/main" id="{2C88658D-1271-492E-B122-8404DF6867B9}"/>
              </a:ext>
            </a:extLst>
          </p:cNvPr>
          <p:cNvGrpSpPr/>
          <p:nvPr/>
        </p:nvGrpSpPr>
        <p:grpSpPr>
          <a:xfrm>
            <a:off x="3551583" y="1618782"/>
            <a:ext cx="7722554" cy="5239218"/>
            <a:chOff x="1165514" y="0"/>
            <a:chExt cx="10108623" cy="6858000"/>
          </a:xfrm>
        </p:grpSpPr>
        <p:pic>
          <p:nvPicPr>
            <p:cNvPr id="6" name="Picture 2" descr="http://media1.shmoop.com/images/chemistry/chembook_matterprop_graphik_20.png">
              <a:extLst>
                <a:ext uri="{FF2B5EF4-FFF2-40B4-BE49-F238E27FC236}">
                  <a16:creationId xmlns:a16="http://schemas.microsoft.com/office/drawing/2014/main" id="{4332C6B6-AB1D-409D-9496-C3351FC8C1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5985" y="1077840"/>
              <a:ext cx="7180030" cy="5229441"/>
            </a:xfrm>
            <a:prstGeom prst="rect">
              <a:avLst/>
            </a:prstGeom>
            <a:noFill/>
            <a:extLst>
              <a:ext uri="{909E8E84-426E-40DD-AFC4-6F175D3DCCD1}">
                <a14:hiddenFill xmlns:a14="http://schemas.microsoft.com/office/drawing/2010/main">
                  <a:solidFill>
                    <a:srgbClr val="FFFFFF"/>
                  </a:solidFill>
                </a14:hiddenFill>
              </a:ext>
            </a:extLst>
          </p:spPr>
        </p:pic>
        <p:sp>
          <p:nvSpPr>
            <p:cNvPr id="7" name="Right Arrow 3">
              <a:extLst>
                <a:ext uri="{FF2B5EF4-FFF2-40B4-BE49-F238E27FC236}">
                  <a16:creationId xmlns:a16="http://schemas.microsoft.com/office/drawing/2014/main" id="{C97344F1-FDFF-4AC1-8E6D-8B308CF09569}"/>
                </a:ext>
              </a:extLst>
            </p:cNvPr>
            <p:cNvSpPr/>
            <p:nvPr/>
          </p:nvSpPr>
          <p:spPr>
            <a:xfrm>
              <a:off x="1165514" y="0"/>
              <a:ext cx="9641032" cy="1371600"/>
            </a:xfrm>
            <a:prstGeom prst="rightArrow">
              <a:avLst/>
            </a:prstGeom>
            <a:solidFill>
              <a:srgbClr val="FF0000"/>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panose="020F0502020204030204"/>
                  <a:ea typeface="+mn-ea"/>
                  <a:cs typeface="+mn-cs"/>
                </a:rPr>
                <a:t>Energy is absorbed - Endothermic</a:t>
              </a:r>
            </a:p>
          </p:txBody>
        </p:sp>
        <p:sp>
          <p:nvSpPr>
            <p:cNvPr id="8" name="Left Arrow 4">
              <a:extLst>
                <a:ext uri="{FF2B5EF4-FFF2-40B4-BE49-F238E27FC236}">
                  <a16:creationId xmlns:a16="http://schemas.microsoft.com/office/drawing/2014/main" id="{DEC80529-4DE3-4BF7-8A7B-603E11D21693}"/>
                </a:ext>
              </a:extLst>
            </p:cNvPr>
            <p:cNvSpPr/>
            <p:nvPr/>
          </p:nvSpPr>
          <p:spPr>
            <a:xfrm>
              <a:off x="1392382" y="5740977"/>
              <a:ext cx="9881755" cy="1117023"/>
            </a:xfrm>
            <a:prstGeom prst="leftArrow">
              <a:avLst/>
            </a:prstGeom>
            <a:solidFill>
              <a:srgbClr val="0070C0"/>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4000" b="0" i="0" u="none" strike="noStrike" kern="0" cap="none" spc="0" normalizeH="0" baseline="0" noProof="0" dirty="0">
                  <a:ln>
                    <a:noFill/>
                  </a:ln>
                  <a:solidFill>
                    <a:prstClr val="black"/>
                  </a:solidFill>
                  <a:effectLst/>
                  <a:uLnTx/>
                  <a:uFillTx/>
                  <a:latin typeface="Calibri" panose="020F0502020204030204"/>
                  <a:ea typeface="+mn-ea"/>
                  <a:cs typeface="+mn-cs"/>
                </a:rPr>
                <a:t>Energy is released - Exothermic</a:t>
              </a:r>
            </a:p>
          </p:txBody>
        </p:sp>
      </p:grpSp>
    </p:spTree>
    <p:extLst>
      <p:ext uri="{BB962C8B-B14F-4D97-AF65-F5344CB8AC3E}">
        <p14:creationId xmlns:p14="http://schemas.microsoft.com/office/powerpoint/2010/main" val="1011377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254</TotalTime>
  <Words>883</Words>
  <Application>Microsoft Office PowerPoint</Application>
  <PresentationFormat>Widescreen</PresentationFormat>
  <Paragraphs>137</Paragraphs>
  <Slides>25</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25</vt:i4>
      </vt:variant>
    </vt:vector>
  </HeadingPairs>
  <TitlesOfParts>
    <vt:vector size="33" baseType="lpstr">
      <vt:lpstr>Arial</vt:lpstr>
      <vt:lpstr>Calibri</vt:lpstr>
      <vt:lpstr>Calibri Light</vt:lpstr>
      <vt:lpstr>Comic Sans MS</vt:lpstr>
      <vt:lpstr>Times New Roman</vt:lpstr>
      <vt:lpstr>Office Theme</vt:lpstr>
      <vt:lpstr>Office Theme</vt:lpstr>
      <vt:lpstr>Default Design</vt:lpstr>
      <vt:lpstr> Changes of State</vt:lpstr>
      <vt:lpstr>Learning Objectives</vt:lpstr>
      <vt:lpstr>PowerPoint Presentation</vt:lpstr>
      <vt:lpstr>What is a change in state or phase change?</vt:lpstr>
      <vt:lpstr>How do substances change state?</vt:lpstr>
      <vt:lpstr>What happens when you add energy…heat?</vt:lpstr>
      <vt:lpstr>Temperature</vt:lpstr>
      <vt:lpstr>Types of Energy Changes</vt:lpstr>
      <vt:lpstr>What are the changes in state?</vt:lpstr>
      <vt:lpstr>Change of state: MELTING</vt:lpstr>
      <vt:lpstr>Melting…</vt:lpstr>
      <vt:lpstr>Change of state:  Vaporization</vt:lpstr>
      <vt:lpstr>Vaporization….</vt:lpstr>
      <vt:lpstr>Change of state:  SUBLIMATION</vt:lpstr>
      <vt:lpstr>Reverse</vt:lpstr>
      <vt:lpstr>What happens when you remove energy…heat?</vt:lpstr>
      <vt:lpstr>Change of state:  FREEZING</vt:lpstr>
      <vt:lpstr>Freezing….</vt:lpstr>
      <vt:lpstr>Change of state: CONDENSATION</vt:lpstr>
      <vt:lpstr>Condensation…</vt:lpstr>
      <vt:lpstr>Change of state:  Deposition</vt:lpstr>
      <vt:lpstr>Wrap up!</vt:lpstr>
      <vt:lpstr>PowerPoint Presentation</vt:lpstr>
      <vt:lpstr>Phase Changes</vt:lpstr>
      <vt:lpstr>Points Where Phase Changes Occur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Changes of State</dc:title>
  <dc:creator>Berger, Jerry</dc:creator>
  <cp:lastModifiedBy>Berger, Jerry</cp:lastModifiedBy>
  <cp:revision>51</cp:revision>
  <dcterms:created xsi:type="dcterms:W3CDTF">2019-10-09T13:39:41Z</dcterms:created>
  <dcterms:modified xsi:type="dcterms:W3CDTF">2019-10-17T18:09:32Z</dcterms:modified>
</cp:coreProperties>
</file>