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8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29D60-3FCC-4D0B-8194-6598971B99E2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B6059-7DA1-47DA-838A-E13D2AA2A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80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6BE96-D9E5-45BC-AB28-5A59985BEDD5}" type="slidenum">
              <a:rPr lang="en-US"/>
              <a:pPr/>
              <a:t>2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9828C-F12C-4AFB-8517-95E93CCFB01B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07732-E6E2-43BB-A48F-767A54F9A377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85B0-42AD-4B92-92B7-BB7DE1A6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99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07732-E6E2-43BB-A48F-767A54F9A377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85B0-42AD-4B92-92B7-BB7DE1A6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0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07732-E6E2-43BB-A48F-767A54F9A377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85B0-42AD-4B92-92B7-BB7DE1A6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4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07732-E6E2-43BB-A48F-767A54F9A377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85B0-42AD-4B92-92B7-BB7DE1A6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5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07732-E6E2-43BB-A48F-767A54F9A377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85B0-42AD-4B92-92B7-BB7DE1A6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5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07732-E6E2-43BB-A48F-767A54F9A377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85B0-42AD-4B92-92B7-BB7DE1A6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6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07732-E6E2-43BB-A48F-767A54F9A377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85B0-42AD-4B92-92B7-BB7DE1A6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4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07732-E6E2-43BB-A48F-767A54F9A377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85B0-42AD-4B92-92B7-BB7DE1A6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1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07732-E6E2-43BB-A48F-767A54F9A377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85B0-42AD-4B92-92B7-BB7DE1A6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2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07732-E6E2-43BB-A48F-767A54F9A377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85B0-42AD-4B92-92B7-BB7DE1A6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7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07732-E6E2-43BB-A48F-767A54F9A377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85B0-42AD-4B92-92B7-BB7DE1A6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6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7732-E6E2-43BB-A48F-767A54F9A377}" type="datetimeFigureOut">
              <a:rPr lang="en-US" smtClean="0"/>
              <a:t>12/21/2014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685B0-42AD-4B92-92B7-BB7DE1A6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5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Chemical Reactions, Formulas, and Equations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6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08038"/>
          </a:xfrm>
        </p:spPr>
        <p:txBody>
          <a:bodyPr>
            <a:normAutofit/>
          </a:bodyPr>
          <a:lstStyle/>
          <a:p>
            <a:r>
              <a:rPr lang="en-US" b="1" u="sng" dirty="0"/>
              <a:t>Chemical </a:t>
            </a:r>
            <a:r>
              <a:rPr lang="en-US" b="1" u="sng" dirty="0" smtClean="0"/>
              <a:t>Formulas</a:t>
            </a:r>
            <a:endParaRPr lang="en-US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r>
              <a:rPr lang="en-US" b="1" u="sng" dirty="0" smtClean="0"/>
              <a:t>Chemical formula </a:t>
            </a:r>
            <a:r>
              <a:rPr lang="en-US" dirty="0" smtClean="0"/>
              <a:t>- A shorthand notation for a compound or diatomic element.</a:t>
            </a:r>
          </a:p>
          <a:p>
            <a:r>
              <a:rPr lang="en-US" dirty="0" smtClean="0"/>
              <a:t>Shows the elements and how many atoms of each element are in the compound/molecule.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0" y="2057400"/>
            <a:ext cx="22098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4400" b="1" dirty="0" smtClean="0">
                <a:solidFill>
                  <a:srgbClr val="0070C0"/>
                </a:solidFill>
              </a:rPr>
              <a:t>C</a:t>
            </a:r>
            <a:r>
              <a:rPr lang="en-US" sz="4400" b="1" baseline="-25000" dirty="0" smtClean="0"/>
              <a:t>6 </a:t>
            </a:r>
            <a:r>
              <a:rPr lang="en-US" sz="4400" b="1" dirty="0" smtClean="0">
                <a:solidFill>
                  <a:srgbClr val="0070C0"/>
                </a:solidFill>
              </a:rPr>
              <a:t>H</a:t>
            </a:r>
            <a:r>
              <a:rPr lang="en-US" sz="4400" b="1" baseline="-25000" dirty="0" smtClean="0"/>
              <a:t>12</a:t>
            </a:r>
            <a:r>
              <a:rPr lang="en-US" sz="4400" b="1" dirty="0" smtClean="0">
                <a:solidFill>
                  <a:srgbClr val="0070C0"/>
                </a:solidFill>
              </a:rPr>
              <a:t>O</a:t>
            </a:r>
            <a:r>
              <a:rPr lang="en-US" sz="4400" b="1" baseline="-25000" dirty="0" smtClean="0"/>
              <a:t>6</a:t>
            </a:r>
            <a:endParaRPr lang="en-US" sz="4400" b="1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219200"/>
            <a:ext cx="3124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b="1" dirty="0" smtClean="0">
                <a:solidFill>
                  <a:srgbClr val="0070C0"/>
                </a:solidFill>
              </a:rPr>
              <a:t>Element Symbols</a:t>
            </a:r>
            <a:endParaRPr lang="en-US" b="1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>
            <a:off x="1066800" y="1752600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>
            <a:off x="1600200" y="1752600"/>
            <a:ext cx="76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676400" y="1752600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85800" y="3276600"/>
            <a:ext cx="21336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3600" b="1" dirty="0" smtClean="0"/>
              <a:t>Subscripts</a:t>
            </a:r>
            <a:endParaRPr lang="en-US" sz="3600" b="1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1295400" y="2819400"/>
            <a:ext cx="571500" cy="45546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1828800" y="2819400"/>
            <a:ext cx="1524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1828800" y="2819397"/>
            <a:ext cx="685800" cy="45546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5791200" y="3352800"/>
            <a:ext cx="1905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en-US" sz="2800" b="1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3505200" y="2057400"/>
            <a:ext cx="4953000" cy="2362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800" b="1" u="sng" dirty="0" smtClean="0"/>
              <a:t>Subscripts</a:t>
            </a:r>
            <a:r>
              <a:rPr lang="en-US" sz="2800" b="1" dirty="0" smtClean="0"/>
              <a:t> – </a:t>
            </a:r>
            <a:r>
              <a:rPr lang="en-US" sz="2800" dirty="0" smtClean="0"/>
              <a:t>Number written below and to the right of a chemical symbol. </a:t>
            </a:r>
          </a:p>
          <a:p>
            <a:r>
              <a:rPr lang="en-US" sz="2800" dirty="0" smtClean="0"/>
              <a:t>Shows the number of atoms of each element.</a:t>
            </a:r>
            <a:endParaRPr lang="en-US" sz="2800" dirty="0"/>
          </a:p>
        </p:txBody>
      </p:sp>
      <p:cxnSp>
        <p:nvCxnSpPr>
          <p:cNvPr id="4" name="Straight Connector 3"/>
          <p:cNvCxnSpPr>
            <a:stCxn id="11" idx="3"/>
          </p:cNvCxnSpPr>
          <p:nvPr/>
        </p:nvCxnSpPr>
        <p:spPr>
          <a:xfrm>
            <a:off x="2819400" y="3581400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1800" b="1" dirty="0"/>
              <a:t/>
            </a:r>
            <a:br>
              <a:rPr lang="en-US" sz="1800" b="1" dirty="0"/>
            </a:br>
            <a:r>
              <a:rPr lang="en-US" b="1" u="sng" dirty="0" smtClean="0"/>
              <a:t>Signs of a Chemical Reaction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="1" u="sng" dirty="0" smtClean="0"/>
              <a:t>Clues </a:t>
            </a:r>
            <a:r>
              <a:rPr lang="en-US" b="1" u="sng" dirty="0"/>
              <a:t>to chemical reaction</a:t>
            </a:r>
            <a:endParaRPr lang="en-US" u="sng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smtClean="0">
                <a:solidFill>
                  <a:srgbClr val="0000FF"/>
                </a:solidFill>
              </a:rPr>
              <a:t>Gas Formation</a:t>
            </a:r>
            <a:endParaRPr lang="en-US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smtClean="0">
                <a:solidFill>
                  <a:srgbClr val="0000FF"/>
                </a:solidFill>
              </a:rPr>
              <a:t>Precipitate</a:t>
            </a:r>
            <a:endParaRPr lang="en-US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smtClean="0">
                <a:solidFill>
                  <a:srgbClr val="0000FF"/>
                </a:solidFill>
              </a:rPr>
              <a:t>Color Change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smtClean="0">
                <a:solidFill>
                  <a:srgbClr val="0000FF"/>
                </a:solidFill>
              </a:rPr>
              <a:t>Energy Change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smtClean="0">
                <a:solidFill>
                  <a:srgbClr val="0000FF"/>
                </a:solidFill>
              </a:rPr>
              <a:t>Sound</a:t>
            </a:r>
            <a:endParaRPr lang="en-US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smtClean="0">
                <a:solidFill>
                  <a:srgbClr val="0000FF"/>
                </a:solidFill>
              </a:rPr>
              <a:t>Light</a:t>
            </a:r>
            <a:endParaRPr lang="en-US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7</a:t>
            </a:r>
            <a:r>
              <a:rPr lang="en-US" dirty="0"/>
              <a:t>. </a:t>
            </a:r>
            <a:r>
              <a:rPr lang="en-US" dirty="0" smtClean="0">
                <a:solidFill>
                  <a:srgbClr val="0000FF"/>
                </a:solidFill>
              </a:rPr>
              <a:t>Odor</a:t>
            </a:r>
            <a:endParaRPr lang="en-US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1800" b="1" dirty="0"/>
              <a:t/>
            </a:r>
            <a:br>
              <a:rPr lang="en-US" sz="1800" b="1" dirty="0"/>
            </a:br>
            <a:r>
              <a:rPr lang="en-US" b="1" u="sng" dirty="0" smtClean="0"/>
              <a:t>Chemical Reactions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pPr marL="0">
              <a:lnSpc>
                <a:spcPct val="80000"/>
              </a:lnSpc>
              <a:buFontTx/>
              <a:buNone/>
            </a:pPr>
            <a:r>
              <a:rPr lang="en-US" b="1" u="sng" dirty="0" smtClean="0"/>
              <a:t>Chemical </a:t>
            </a:r>
            <a:r>
              <a:rPr lang="en-US" b="1" u="sng" dirty="0"/>
              <a:t>reaction</a:t>
            </a:r>
            <a:r>
              <a:rPr lang="en-US" u="sng" dirty="0"/>
              <a:t> </a:t>
            </a:r>
            <a:r>
              <a:rPr lang="en-US" dirty="0"/>
              <a:t>– </a:t>
            </a:r>
            <a:r>
              <a:rPr lang="en-US" dirty="0" smtClean="0"/>
              <a:t>a </a:t>
            </a:r>
            <a:r>
              <a:rPr lang="en-US" dirty="0"/>
              <a:t>process by which one </a:t>
            </a:r>
            <a:r>
              <a:rPr lang="en-US" dirty="0" smtClean="0"/>
              <a:t>or more </a:t>
            </a:r>
            <a:r>
              <a:rPr lang="en-US" dirty="0"/>
              <a:t>substances undergo a </a:t>
            </a:r>
            <a:r>
              <a:rPr lang="en-US" dirty="0" smtClean="0"/>
              <a:t>chemical change (React) </a:t>
            </a:r>
            <a:r>
              <a:rPr lang="en-US" dirty="0"/>
              <a:t>to produce one or more different </a:t>
            </a:r>
            <a:r>
              <a:rPr lang="en-US" dirty="0" smtClean="0"/>
              <a:t>(New) substances.</a:t>
            </a:r>
            <a:endParaRPr lang="en-US" dirty="0"/>
          </a:p>
          <a:p>
            <a:pPr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New substances form because chemical bonds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	break and form new bonds.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Different </a:t>
            </a:r>
            <a:r>
              <a:rPr lang="en-US" u="sng" dirty="0" smtClean="0"/>
              <a:t>_________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u="sng" dirty="0" smtClean="0"/>
              <a:t>________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properties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Chemical Reactions are shown by writing chemical equations.</a:t>
            </a:r>
            <a:endParaRPr lang="en-US" dirty="0"/>
          </a:p>
          <a:p>
            <a:pPr>
              <a:lnSpc>
                <a:spcPct val="80000"/>
              </a:lnSpc>
              <a:buFontTx/>
              <a:buNone/>
            </a:pPr>
            <a:endParaRPr lang="en-US" dirty="0"/>
          </a:p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90800" y="44958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Physical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44958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Chemical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8229600" cy="792162"/>
          </a:xfrm>
        </p:spPr>
        <p:txBody>
          <a:bodyPr/>
          <a:lstStyle/>
          <a:p>
            <a:r>
              <a:rPr lang="en-US" b="1" u="sng" dirty="0"/>
              <a:t>Chemical </a:t>
            </a:r>
            <a:r>
              <a:rPr lang="en-US" b="1" u="sng" dirty="0" smtClean="0"/>
              <a:t>Equations and Parts</a:t>
            </a:r>
            <a:endParaRPr lang="en-US" b="1" u="sng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17837"/>
            <a:ext cx="8458200" cy="3611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u="sng" dirty="0" smtClean="0"/>
              <a:t>Chemical Equation</a:t>
            </a:r>
            <a:r>
              <a:rPr lang="en-US" sz="2800" b="1" dirty="0" smtClean="0"/>
              <a:t> – </a:t>
            </a:r>
            <a:r>
              <a:rPr lang="en-US" sz="2800" dirty="0" smtClean="0"/>
              <a:t>A representation of a chemical reaction where the reactants and products are expressed in formulas</a:t>
            </a:r>
            <a:endParaRPr lang="en-US" sz="2800" b="1" u="sng" dirty="0" smtClean="0"/>
          </a:p>
          <a:p>
            <a:pPr marL="0" indent="0">
              <a:buNone/>
            </a:pPr>
            <a:r>
              <a:rPr lang="en-US" sz="2800" b="1" u="sng" dirty="0" smtClean="0"/>
              <a:t>Reactants </a:t>
            </a:r>
            <a:r>
              <a:rPr lang="en-US" sz="2800" dirty="0" smtClean="0"/>
              <a:t>- Starting materials </a:t>
            </a:r>
            <a:r>
              <a:rPr lang="en-US" sz="2800" dirty="0"/>
              <a:t>that change </a:t>
            </a:r>
          </a:p>
          <a:p>
            <a:pPr marL="0" indent="0">
              <a:buNone/>
            </a:pPr>
            <a:r>
              <a:rPr lang="en-US" sz="2800" b="1" u="sng" dirty="0" smtClean="0"/>
              <a:t>Products</a:t>
            </a:r>
            <a:r>
              <a:rPr lang="en-US" sz="2800" dirty="0" smtClean="0"/>
              <a:t> </a:t>
            </a:r>
            <a:r>
              <a:rPr lang="en-US" sz="2800" dirty="0"/>
              <a:t>– </a:t>
            </a:r>
            <a:r>
              <a:rPr lang="en-US" sz="2800" dirty="0" smtClean="0"/>
              <a:t>New </a:t>
            </a:r>
            <a:r>
              <a:rPr lang="en-US" sz="2800" dirty="0"/>
              <a:t>substances </a:t>
            </a:r>
            <a:r>
              <a:rPr lang="en-US" sz="2800" dirty="0" smtClean="0"/>
              <a:t>formed “Ending Materials”</a:t>
            </a:r>
          </a:p>
          <a:p>
            <a:pPr marL="0" indent="0">
              <a:buNone/>
            </a:pPr>
            <a:r>
              <a:rPr lang="en-US" sz="2800" dirty="0" smtClean="0"/>
              <a:t>_______________ produce the _________________.</a:t>
            </a:r>
          </a:p>
          <a:p>
            <a:pPr marL="0" indent="0">
              <a:buNone/>
            </a:pPr>
            <a:r>
              <a:rPr lang="en-US" sz="2800" b="1" u="sng" dirty="0" smtClean="0"/>
              <a:t>Coefficients</a:t>
            </a:r>
            <a:r>
              <a:rPr lang="en-US" sz="2800" b="1" dirty="0" smtClean="0"/>
              <a:t> – </a:t>
            </a:r>
            <a:r>
              <a:rPr lang="en-US" sz="2800" dirty="0" smtClean="0"/>
              <a:t>Number placed in front of a formula to balance equations.</a:t>
            </a:r>
            <a:endParaRPr lang="en-US" sz="2800" b="1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1066800" y="12954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REACTANTS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16764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4400" dirty="0"/>
              <a:t>2H</a:t>
            </a:r>
            <a:r>
              <a:rPr lang="en-US" sz="4400" baseline="-25000" dirty="0"/>
              <a:t>2</a:t>
            </a:r>
            <a:r>
              <a:rPr lang="en-US" sz="4400" dirty="0"/>
              <a:t> + O</a:t>
            </a:r>
            <a:r>
              <a:rPr lang="en-US" sz="4400" baseline="-25000" dirty="0"/>
              <a:t>2 </a:t>
            </a:r>
            <a:r>
              <a:rPr lang="en-US" sz="4000" dirty="0"/>
              <a:t>			</a:t>
            </a:r>
            <a:r>
              <a:rPr lang="en-US" sz="4000" dirty="0" smtClean="0"/>
              <a:t>    </a:t>
            </a:r>
            <a:r>
              <a:rPr lang="en-US" sz="4400" dirty="0" smtClean="0"/>
              <a:t>2H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O</a:t>
            </a:r>
            <a:endParaRPr lang="en-US" sz="4400" dirty="0"/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3429000" y="2133600"/>
            <a:ext cx="2438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43600" y="12954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PRODUCTS</a:t>
            </a:r>
            <a:endParaRPr lang="en-US" dirty="0"/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3429000" y="1573932"/>
            <a:ext cx="2438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934691" y="1548825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Yields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62000" y="51054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Reactants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0" y="51054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Products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>
            <a:off x="1347355" y="2362200"/>
            <a:ext cx="0" cy="3934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>
            <a:off x="6400800" y="2314222"/>
            <a:ext cx="0" cy="44138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 flipH="1">
            <a:off x="1371600" y="27432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 flipH="1">
            <a:off x="54102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63982" y="2445841"/>
            <a:ext cx="2667000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Coefficients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  <p:bldP spid="2" grpId="0" uiExpand="1"/>
      <p:bldP spid="12" grpId="0" uiExpand="1"/>
      <p:bldP spid="14" grpId="0" uiExpand="1" animBg="1"/>
      <p:bldP spid="15" grpId="0" uiExpand="1"/>
      <p:bldP spid="16" grpId="0" uiExpand="1"/>
      <p:bldP spid="17" grpId="0" uiExpand="1"/>
      <p:bldP spid="13" grpId="0" animBg="1"/>
      <p:bldP spid="18" grpId="0" animBg="1"/>
      <p:bldP spid="19" grpId="0" animBg="1"/>
      <p:bldP spid="20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196</Words>
  <Application>Microsoft Office PowerPoint</Application>
  <PresentationFormat>On-screen Show (4:3)</PresentationFormat>
  <Paragraphs>51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Chemical Reactions, Formulas, and Equations</vt:lpstr>
      <vt:lpstr>Chemical Formulas</vt:lpstr>
      <vt:lpstr> Signs of a Chemical Reaction </vt:lpstr>
      <vt:lpstr> Chemical Reactions </vt:lpstr>
      <vt:lpstr>Chemical Equations and Parts</vt:lpstr>
    </vt:vector>
  </TitlesOfParts>
  <Company>Boyertown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Berger</dc:creator>
  <cp:lastModifiedBy>Jerry</cp:lastModifiedBy>
  <cp:revision>50</cp:revision>
  <dcterms:created xsi:type="dcterms:W3CDTF">2014-12-20T22:27:41Z</dcterms:created>
  <dcterms:modified xsi:type="dcterms:W3CDTF">2014-12-22T02:27:34Z</dcterms:modified>
</cp:coreProperties>
</file>