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4"/>
  </p:notesMasterIdLst>
  <p:sldIdLst>
    <p:sldId id="256" r:id="rId3"/>
    <p:sldId id="260" r:id="rId4"/>
    <p:sldId id="261" r:id="rId5"/>
    <p:sldId id="262" r:id="rId6"/>
    <p:sldId id="263" r:id="rId7"/>
    <p:sldId id="265" r:id="rId8"/>
    <p:sldId id="264"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84"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10/1/2021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338CE1B-FDC1-43A0-8631-A589518E99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DD5B69-A004-4AB8-A1D3-982FAC8EF6F3}" type="slidenum">
              <a:rPr lang="en-US" altLang="en-US"/>
              <a:pPr>
                <a:spcBef>
                  <a:spcPct val="0"/>
                </a:spcBef>
              </a:pPr>
              <a:t>3</a:t>
            </a:fld>
            <a:endParaRPr lang="en-US" altLang="en-US"/>
          </a:p>
        </p:txBody>
      </p:sp>
      <p:sp>
        <p:nvSpPr>
          <p:cNvPr id="14339" name="Rectangle 2">
            <a:extLst>
              <a:ext uri="{FF2B5EF4-FFF2-40B4-BE49-F238E27FC236}">
                <a16:creationId xmlns:a16="http://schemas.microsoft.com/office/drawing/2014/main" id="{5F31963F-DCDA-4DFA-8FAD-174ECF768521}"/>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02BBEFC3-A44B-4A74-905E-23396614A2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first form of energy is Potential energy. This is energy due to position.. Its also known as “stored energy.” To calculate PE you take the object’s weight and multiply it by the earths gravitational pull and the distance the object can fall. </a:t>
            </a:r>
          </a:p>
        </p:txBody>
      </p:sp>
    </p:spTree>
    <p:extLst>
      <p:ext uri="{BB962C8B-B14F-4D97-AF65-F5344CB8AC3E}">
        <p14:creationId xmlns:p14="http://schemas.microsoft.com/office/powerpoint/2010/main" val="4134864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4154966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10/1/2021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10/1/2021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65" r:id="rId1"/>
    <p:sldLayoutId id="2147483653"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0.png"/><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3.xml"/><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gif"/></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0.png"/><Relationship Id="rId1" Type="http://schemas.openxmlformats.org/officeDocument/2006/relationships/slideLayout" Target="../slideLayouts/slideLayout13.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FFC000"/>
          </a:solidFill>
        </p:spPr>
        <p:txBody>
          <a:bodyPr/>
          <a:lstStyle/>
          <a:p>
            <a:r>
              <a:rPr lang="en-US" dirty="0"/>
              <a:t>Rearranging Kinetic Energy Equation</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#3</a:t>
            </a:r>
          </a:p>
        </p:txBody>
      </p:sp>
      <p:sp>
        <p:nvSpPr>
          <p:cNvPr id="23555" name="Rectangle 3"/>
          <p:cNvSpPr>
            <a:spLocks noGrp="1" noChangeArrowheads="1"/>
          </p:cNvSpPr>
          <p:nvPr>
            <p:ph idx="1"/>
          </p:nvPr>
        </p:nvSpPr>
        <p:spPr/>
        <p:txBody>
          <a:bodyPr/>
          <a:lstStyle/>
          <a:p>
            <a:pPr marL="0" marR="0">
              <a:spcBef>
                <a:spcPts val="0"/>
              </a:spcBef>
              <a:spcAft>
                <a:spcPts val="0"/>
              </a:spcAft>
            </a:pPr>
            <a:r>
              <a:rPr lang="en-US" dirty="0">
                <a:effectLst/>
                <a:latin typeface="+mj-lt"/>
                <a:ea typeface="Times New Roman" panose="02020603050405020304" pitchFamily="18" charset="0"/>
              </a:rPr>
              <a:t>The kinetic energy of a bowling ball traveling at a speed of 4m/s is 50J. Find the mass of the ball.</a:t>
            </a: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KE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0" y="5029201"/>
            <a:ext cx="1063603"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4" y="4567536"/>
            <a:ext cx="838200" cy="461665"/>
          </a:xfrm>
          <a:prstGeom prst="rect">
            <a:avLst/>
          </a:prstGeom>
          <a:noFill/>
        </p:spPr>
        <p:txBody>
          <a:bodyPr wrap="square" rtlCol="0">
            <a:spAutoFit/>
          </a:bodyPr>
          <a:lstStyle/>
          <a:p>
            <a:r>
              <a:rPr lang="en-US" sz="2400" dirty="0"/>
              <a:t>50J</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1000" y="5438130"/>
            <a:ext cx="1063604" cy="461665"/>
          </a:xfrm>
          <a:prstGeom prst="rect">
            <a:avLst/>
          </a:prstGeom>
          <a:noFill/>
        </p:spPr>
        <p:txBody>
          <a:bodyPr wrap="square" rtlCol="0">
            <a:spAutoFit/>
          </a:bodyPr>
          <a:lstStyle/>
          <a:p>
            <a:r>
              <a:rPr lang="en-US" sz="2400" dirty="0"/>
              <a:t>4 m/s</a:t>
            </a:r>
            <a:endParaRPr lang="en-US" sz="2400" baseline="30000"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766727" y="4998470"/>
                <a:ext cx="2860038" cy="8804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2(50</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𝐽</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num>
                        <m:den>
                          <m:sSup>
                            <m:sSupPr>
                              <m:ctrlPr>
                                <a:rPr lang="en-US" sz="2400" i="1">
                                  <a:solidFill>
                                    <a:schemeClr val="tx1"/>
                                  </a:solidFill>
                                  <a:latin typeface="Cambria Math" panose="02040503050406030204" pitchFamily="18" charset="0"/>
                                </a:rPr>
                              </m:ctrlPr>
                            </m:sSupPr>
                            <m:e>
                              <m:r>
                                <a:rPr lang="en-US" sz="2400" b="0" i="1" smtClean="0">
                                  <a:solidFill>
                                    <a:schemeClr val="tx1"/>
                                  </a:solidFill>
                                  <a:latin typeface="Cambria Math" panose="02040503050406030204" pitchFamily="18" charset="0"/>
                                </a:rPr>
                                <m:t>(</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4</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𝑠</m:t>
                              </m:r>
                              <m: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e>
                            <m:sup>
                              <m: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den>
                      </m:f>
                    </m:oMath>
                  </m:oMathPara>
                </a14:m>
                <a:endParaRPr lang="en-US" sz="2400" dirty="0"/>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766727" y="4998470"/>
                <a:ext cx="2860038" cy="880497"/>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4987914"/>
                <a:ext cx="1904999" cy="78636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𝐾𝐸</m:t>
                          </m:r>
                        </m:num>
                        <m:den>
                          <m:sSup>
                            <m:sSupPr>
                              <m:ctrlPr>
                                <a:rPr lang="en-US" sz="2400" i="1">
                                  <a:solidFill>
                                    <a:schemeClr val="tx1"/>
                                  </a:solidFill>
                                  <a:latin typeface="Cambria Math" panose="02040503050406030204" pitchFamily="18" charset="0"/>
                                </a:rPr>
                              </m:ctrlPr>
                            </m:sSupPr>
                            <m:e>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𝑣</m:t>
                              </m:r>
                            </m:e>
                            <m:sup>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4987914"/>
                <a:ext cx="1904999" cy="786369"/>
              </a:xfrm>
              <a:prstGeom prst="rect">
                <a:avLst/>
              </a:prstGeom>
              <a:blipFill>
                <a:blip r:embed="rId3"/>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2637D1EF-A65A-4019-97E8-26C5FA86A469}"/>
              </a:ext>
            </a:extLst>
          </p:cNvPr>
          <p:cNvSpPr txBox="1"/>
          <p:nvPr/>
        </p:nvSpPr>
        <p:spPr>
          <a:xfrm>
            <a:off x="9277412" y="5130530"/>
            <a:ext cx="1830299" cy="461665"/>
          </a:xfrm>
          <a:prstGeom prst="rect">
            <a:avLst/>
          </a:prstGeom>
          <a:noFill/>
        </p:spPr>
        <p:txBody>
          <a:bodyPr wrap="square" rtlCol="0">
            <a:spAutoFit/>
          </a:bodyPr>
          <a:lstStyle/>
          <a:p>
            <a:r>
              <a:rPr lang="en-US" sz="2400" dirty="0"/>
              <a:t>m = 6.25kg</a:t>
            </a:r>
            <a:endParaRPr lang="en-US" sz="2400" baseline="30000" dirty="0"/>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5592471" y="4979411"/>
                <a:ext cx="3813316" cy="85805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m:t>
                      </m:r>
                      <m:r>
                        <a:rPr lang="en-US" sz="240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100</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𝐽</m:t>
                          </m:r>
                        </m:num>
                        <m:den>
                          <m:sSup>
                            <m:sSupPr>
                              <m:ctrlPr>
                                <a:rPr lang="en-US" sz="2400" i="1">
                                  <a:solidFill>
                                    <a:srgbClr val="000000"/>
                                  </a:solidFill>
                                  <a:latin typeface="Cambria Math" panose="02040503050406030204" pitchFamily="18" charset="0"/>
                                </a:rPr>
                              </m:ctrlPr>
                            </m:sSupPr>
                            <m:e>
                              <m:r>
                                <a:rPr lang="en-US" sz="2400" b="0" i="1" smtClean="0">
                                  <a:solidFill>
                                    <a:srgbClr val="000000"/>
                                  </a:solidFill>
                                  <a:latin typeface="Cambria Math" panose="02040503050406030204" pitchFamily="18" charset="0"/>
                                </a:rPr>
                                <m:t>16</m:t>
                              </m:r>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𝑚</m:t>
                              </m:r>
                              <m:r>
                                <a:rPr lang="en-US" sz="2400" b="0" i="1" baseline="3000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2</m:t>
                              </m:r>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𝑠</m:t>
                              </m:r>
                            </m:e>
                            <m:sup>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2</m:t>
                              </m:r>
                            </m:sup>
                          </m:sSup>
                        </m:den>
                      </m:f>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5592471" y="4979411"/>
                <a:ext cx="3813316" cy="85805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15451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#4</a:t>
            </a:r>
          </a:p>
        </p:txBody>
      </p:sp>
      <p:sp>
        <p:nvSpPr>
          <p:cNvPr id="23555" name="Rectangle 3"/>
          <p:cNvSpPr>
            <a:spLocks noGrp="1" noChangeArrowheads="1"/>
          </p:cNvSpPr>
          <p:nvPr>
            <p:ph idx="1"/>
          </p:nvPr>
        </p:nvSpPr>
        <p:spPr/>
        <p:txBody>
          <a:bodyPr/>
          <a:lstStyle/>
          <a:p>
            <a:pPr marL="0" marR="0">
              <a:spcBef>
                <a:spcPts val="0"/>
              </a:spcBef>
              <a:spcAft>
                <a:spcPts val="0"/>
              </a:spcAft>
            </a:pPr>
            <a:r>
              <a:rPr lang="en-US" sz="3200" dirty="0">
                <a:effectLst/>
                <a:latin typeface="+mj-lt"/>
                <a:ea typeface="Times New Roman" panose="02020603050405020304" pitchFamily="18" charset="0"/>
              </a:rPr>
              <a:t>A 50kg cheetah has a kinetic energy of 18,000J. How fast is the cheetah running?</a:t>
            </a:r>
            <a:endParaRPr lang="en-US" altLang="en-US" dirty="0">
              <a:latin typeface="+mj-lt"/>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KE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0" y="5029201"/>
            <a:ext cx="1063603" cy="461665"/>
          </a:xfrm>
          <a:prstGeom prst="rect">
            <a:avLst/>
          </a:prstGeom>
          <a:noFill/>
        </p:spPr>
        <p:txBody>
          <a:bodyPr wrap="square" rtlCol="0">
            <a:spAutoFit/>
          </a:bodyPr>
          <a:lstStyle/>
          <a:p>
            <a:r>
              <a:rPr lang="en-US" sz="2400" dirty="0"/>
              <a:t>50kg</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3" y="4567536"/>
            <a:ext cx="1646855" cy="461665"/>
          </a:xfrm>
          <a:prstGeom prst="rect">
            <a:avLst/>
          </a:prstGeom>
          <a:noFill/>
        </p:spPr>
        <p:txBody>
          <a:bodyPr wrap="square" rtlCol="0">
            <a:spAutoFit/>
          </a:bodyPr>
          <a:lstStyle/>
          <a:p>
            <a:r>
              <a:rPr lang="en-US" sz="2400" dirty="0"/>
              <a:t>18,000J</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1000" y="5438130"/>
            <a:ext cx="1063604" cy="461665"/>
          </a:xfrm>
          <a:prstGeom prst="rect">
            <a:avLst/>
          </a:prstGeom>
          <a:noFill/>
        </p:spPr>
        <p:txBody>
          <a:bodyPr wrap="square" rtlCol="0">
            <a:spAutoFit/>
          </a:bodyPr>
          <a:lstStyle/>
          <a:p>
            <a:r>
              <a:rPr lang="en-US" sz="2400" dirty="0"/>
              <a:t>?</a:t>
            </a:r>
            <a:endParaRPr lang="en-US" sz="2400" baseline="30000" dirty="0"/>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25D6C25D-1FCC-4D36-B198-8E8E49B55AE6}"/>
                  </a:ext>
                </a:extLst>
              </p:cNvPr>
              <p:cNvSpPr txBox="1"/>
              <p:nvPr/>
            </p:nvSpPr>
            <p:spPr>
              <a:xfrm>
                <a:off x="3933103" y="4593738"/>
                <a:ext cx="2978477" cy="11835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𝑣</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solidFill>
                                <a:schemeClr val="tx1"/>
                              </a:solidFill>
                              <a:latin typeface="Cambria Math" panose="02040503050406030204" pitchFamily="18" charset="0"/>
                            </a:rPr>
                          </m:ctrlPr>
                        </m:radPr>
                        <m:deg/>
                        <m:e>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2(18,000</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𝐽</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50</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𝑘𝑔</m:t>
                              </m:r>
                            </m:den>
                          </m:f>
                        </m:e>
                      </m:rad>
                    </m:oMath>
                  </m:oMathPara>
                </a14:m>
                <a:endParaRPr lang="en-US" sz="2400" dirty="0"/>
              </a:p>
            </p:txBody>
          </p:sp>
        </mc:Choice>
        <mc:Fallback>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933103" y="4593738"/>
                <a:ext cx="2978477" cy="118352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8FBB6C36-86DD-4E10-976E-BA238A35B04B}"/>
                  </a:ext>
                </a:extLst>
              </p:cNvPr>
              <p:cNvSpPr txBox="1"/>
              <p:nvPr/>
            </p:nvSpPr>
            <p:spPr>
              <a:xfrm>
                <a:off x="2123729" y="4613163"/>
                <a:ext cx="1904999" cy="11835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𝑣</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solidFill>
                                <a:schemeClr val="tx1"/>
                              </a:solidFill>
                              <a:latin typeface="Cambria Math" panose="02040503050406030204" pitchFamily="18" charset="0"/>
                            </a:rPr>
                          </m:ctrlPr>
                        </m:radPr>
                        <m:deg/>
                        <m:e>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𝐾𝐸</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𝑚</m:t>
                              </m:r>
                            </m:den>
                          </m:f>
                        </m:e>
                      </m:rad>
                    </m:oMath>
                  </m:oMathPara>
                </a14:m>
                <a:endParaRPr lang="en-US" sz="2400" dirty="0">
                  <a:solidFill>
                    <a:schemeClr val="tx1"/>
                  </a:solidFill>
                </a:endParaRPr>
              </a:p>
            </p:txBody>
          </p:sp>
        </mc:Choice>
        <mc:Fallback>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4613163"/>
                <a:ext cx="1904999" cy="1183529"/>
              </a:xfrm>
              <a:prstGeom prst="rect">
                <a:avLst/>
              </a:prstGeom>
              <a:blipFill>
                <a:blip r:embed="rId3"/>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2637D1EF-A65A-4019-97E8-26C5FA86A469}"/>
              </a:ext>
            </a:extLst>
          </p:cNvPr>
          <p:cNvSpPr txBox="1"/>
          <p:nvPr/>
        </p:nvSpPr>
        <p:spPr>
          <a:xfrm>
            <a:off x="5706395" y="5984968"/>
            <a:ext cx="2147595" cy="461665"/>
          </a:xfrm>
          <a:prstGeom prst="rect">
            <a:avLst/>
          </a:prstGeom>
          <a:noFill/>
        </p:spPr>
        <p:txBody>
          <a:bodyPr wrap="square" rtlCol="0">
            <a:spAutoFit/>
          </a:bodyPr>
          <a:lstStyle/>
          <a:p>
            <a:r>
              <a:rPr lang="en-US" sz="2400" dirty="0"/>
              <a:t>V = 26.83m/s</a:t>
            </a:r>
            <a:endParaRPr lang="en-US" sz="2400" baseline="30000" dirty="0"/>
          </a:p>
        </p:txBody>
      </p: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9D165E92-E256-48C5-8B2B-438DF9F05220}"/>
                  </a:ext>
                </a:extLst>
              </p:cNvPr>
              <p:cNvSpPr txBox="1"/>
              <p:nvPr/>
            </p:nvSpPr>
            <p:spPr>
              <a:xfrm>
                <a:off x="5940421" y="4620504"/>
                <a:ext cx="3813316" cy="11835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𝑣</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solidFill>
                                <a:schemeClr val="tx1"/>
                              </a:solidFill>
                              <a:latin typeface="Cambria Math" panose="02040503050406030204" pitchFamily="18" charset="0"/>
                            </a:rPr>
                          </m:ctrlPr>
                        </m:radPr>
                        <m:deg/>
                        <m:e>
                          <m:f>
                            <m:fPr>
                              <m:ctrlPr>
                                <a:rPr lang="en-US" sz="2400" i="1">
                                  <a:solidFill>
                                    <a:schemeClr val="tx1"/>
                                  </a:solidFill>
                                  <a:latin typeface="Cambria Math" panose="02040503050406030204" pitchFamily="18" charset="0"/>
                                </a:rPr>
                              </m:ctrlPr>
                            </m:fPr>
                            <m:num>
                              <m: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36,000</m:t>
                              </m:r>
                              <m: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𝐽</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50</m:t>
                              </m:r>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𝑘𝑔</m:t>
                              </m:r>
                            </m:den>
                          </m:f>
                        </m:e>
                      </m:rad>
                    </m:oMath>
                  </m:oMathPara>
                </a14:m>
                <a:endParaRPr lang="en-US" sz="2400" dirty="0"/>
              </a:p>
            </p:txBody>
          </p:sp>
        </mc:Choice>
        <mc:Fallback>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5940421" y="4620504"/>
                <a:ext cx="3813316" cy="118352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E6F3D4F0-8850-44B8-A871-A1B36865CD65}"/>
                  </a:ext>
                </a:extLst>
              </p:cNvPr>
              <p:cNvSpPr txBox="1"/>
              <p:nvPr/>
            </p:nvSpPr>
            <p:spPr>
              <a:xfrm>
                <a:off x="8274867" y="4882326"/>
                <a:ext cx="3813316" cy="6428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32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𝑣</m:t>
                      </m:r>
                      <m:r>
                        <a:rPr lang="en-US" sz="32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3200" i="1">
                              <a:solidFill>
                                <a:schemeClr val="tx1"/>
                              </a:solidFill>
                              <a:latin typeface="Cambria Math" panose="02040503050406030204" pitchFamily="18" charset="0"/>
                            </a:rPr>
                          </m:ctrlPr>
                        </m:radPr>
                        <m:deg/>
                        <m:e>
                          <m:r>
                            <a:rPr lang="en-US" sz="3200" i="1" smtClean="0">
                              <a:solidFill>
                                <a:schemeClr val="tx1"/>
                              </a:solidFill>
                              <a:latin typeface="Cambria Math" panose="02040503050406030204" pitchFamily="18" charset="0"/>
                            </a:rPr>
                            <m:t>7</m:t>
                          </m:r>
                          <m:r>
                            <a:rPr lang="en-US" sz="3200" b="0" i="1" smtClean="0">
                              <a:solidFill>
                                <a:schemeClr val="tx1"/>
                              </a:solidFill>
                              <a:latin typeface="Cambria Math" panose="02040503050406030204" pitchFamily="18" charset="0"/>
                            </a:rPr>
                            <m:t>20</m:t>
                          </m:r>
                        </m:e>
                      </m:rad>
                    </m:oMath>
                  </m:oMathPara>
                </a14:m>
                <a:endParaRPr lang="en-US" sz="3200" dirty="0"/>
              </a:p>
            </p:txBody>
          </p:sp>
        </mc:Choice>
        <mc:Fallback>
          <p:sp>
            <p:nvSpPr>
              <p:cNvPr id="13" name="TextBox 12">
                <a:extLst>
                  <a:ext uri="{FF2B5EF4-FFF2-40B4-BE49-F238E27FC236}">
                    <a16:creationId xmlns:a16="http://schemas.microsoft.com/office/drawing/2014/main" id="{E6F3D4F0-8850-44B8-A871-A1B36865CD65}"/>
                  </a:ext>
                </a:extLst>
              </p:cNvPr>
              <p:cNvSpPr txBox="1">
                <a:spLocks noRot="1" noChangeAspect="1" noMove="1" noResize="1" noEditPoints="1" noAdjustHandles="1" noChangeArrowheads="1" noChangeShapeType="1" noTextEdit="1"/>
              </p:cNvSpPr>
              <p:nvPr/>
            </p:nvSpPr>
            <p:spPr>
              <a:xfrm>
                <a:off x="8274867" y="4882326"/>
                <a:ext cx="3813316" cy="642868"/>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10186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1" grpId="0"/>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60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kinetic energy equation.</a:t>
            </a:r>
          </a:p>
          <a:p>
            <a:pPr eaLnBrk="1" hangingPunct="1"/>
            <a:r>
              <a:rPr lang="en-US" altLang="en-US" sz="3600" dirty="0">
                <a:latin typeface="Comic Sans MS" panose="030F0702030302020204" pitchFamily="66" charset="0"/>
              </a:rPr>
              <a:t>I can calculate Kinetic Energy using </a:t>
            </a:r>
            <a:r>
              <a:rPr lang="en-US" altLang="en-US" sz="3600">
                <a:latin typeface="Comic Sans MS" panose="030F0702030302020204" pitchFamily="66" charset="0"/>
              </a:rPr>
              <a:t>the formula.</a:t>
            </a:r>
            <a:endParaRPr lang="en-US" altLang="en-US" sz="3600" dirty="0">
              <a:latin typeface="Comic Sans MS" panose="030F0702030302020204" pitchFamily="66" charset="0"/>
            </a:endParaRP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290C0A7-710B-452B-B8C7-2EE0E4D49E7A}"/>
              </a:ext>
            </a:extLst>
          </p:cNvPr>
          <p:cNvSpPr>
            <a:spLocks noGrp="1" noChangeArrowheads="1"/>
          </p:cNvSpPr>
          <p:nvPr>
            <p:ph type="title"/>
          </p:nvPr>
        </p:nvSpPr>
        <p:spPr>
          <a:solidFill>
            <a:schemeClr val="accent6">
              <a:lumMod val="60000"/>
              <a:lumOff val="40000"/>
            </a:schemeClr>
          </a:solidFill>
        </p:spPr>
        <p:txBody>
          <a:bodyPr/>
          <a:lstStyle/>
          <a:p>
            <a:pPr eaLnBrk="1" hangingPunct="1"/>
            <a:r>
              <a:rPr lang="en-US" altLang="en-US" b="1" dirty="0">
                <a:solidFill>
                  <a:srgbClr val="000000"/>
                </a:solidFill>
                <a:latin typeface="Comic Sans MS" panose="030F0702030302020204" pitchFamily="66" charset="0"/>
              </a:rPr>
              <a:t>Kinetic Energy Definition and Formula</a:t>
            </a:r>
            <a:endParaRPr lang="en-US" altLang="en-US" sz="4800" dirty="0">
              <a:solidFill>
                <a:schemeClr val="tx1"/>
              </a:solidFill>
            </a:endParaRPr>
          </a:p>
        </p:txBody>
      </p:sp>
      <p:sp>
        <p:nvSpPr>
          <p:cNvPr id="13315" name="Rectangle 3">
            <a:extLst>
              <a:ext uri="{FF2B5EF4-FFF2-40B4-BE49-F238E27FC236}">
                <a16:creationId xmlns:a16="http://schemas.microsoft.com/office/drawing/2014/main" id="{E9044BF9-0F3D-4E5B-B26D-4D86D792CF0B}"/>
              </a:ext>
            </a:extLst>
          </p:cNvPr>
          <p:cNvSpPr>
            <a:spLocks noGrp="1" noChangeArrowheads="1"/>
          </p:cNvSpPr>
          <p:nvPr>
            <p:ph type="body" idx="1"/>
          </p:nvPr>
        </p:nvSpPr>
        <p:spPr>
          <a:xfrm>
            <a:off x="609601" y="1600200"/>
            <a:ext cx="10972800" cy="762000"/>
          </a:xfrm>
        </p:spPr>
        <p:txBody>
          <a:bodyPr/>
          <a:lstStyle/>
          <a:p>
            <a:pPr algn="ctr" eaLnBrk="1" hangingPunct="1"/>
            <a:r>
              <a:rPr lang="en-US" altLang="en-US" sz="3600" dirty="0"/>
              <a:t>The energy an object has due to its motion</a:t>
            </a:r>
            <a:endParaRPr lang="en-US" altLang="en-US" sz="3600" i="1" dirty="0"/>
          </a:p>
        </p:txBody>
      </p:sp>
      <mc:AlternateContent xmlns:mc="http://schemas.openxmlformats.org/markup-compatibility/2006" xmlns:a14="http://schemas.microsoft.com/office/drawing/2010/main">
        <mc:Choice Requires="a14">
          <p:sp>
            <p:nvSpPr>
              <p:cNvPr id="13316" name="Text Box 4">
                <a:extLst>
                  <a:ext uri="{FF2B5EF4-FFF2-40B4-BE49-F238E27FC236}">
                    <a16:creationId xmlns:a16="http://schemas.microsoft.com/office/drawing/2014/main" id="{1DA61963-F685-4263-A49C-6A71D24A11D7}"/>
                  </a:ext>
                </a:extLst>
              </p:cNvPr>
              <p:cNvSpPr txBox="1">
                <a:spLocks noChangeArrowheads="1"/>
              </p:cNvSpPr>
              <p:nvPr/>
            </p:nvSpPr>
            <p:spPr bwMode="auto">
              <a:xfrm>
                <a:off x="3928269" y="2926141"/>
                <a:ext cx="4335462" cy="19409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800" dirty="0"/>
                  <a:t>Formula:</a:t>
                </a:r>
              </a:p>
              <a:p>
                <a:pPr algn="ctr" eaLnBrk="1" hangingPunct="1">
                  <a:spcBef>
                    <a:spcPct val="0"/>
                  </a:spcBef>
                  <a:buFontTx/>
                  <a:buNone/>
                </a:pPr>
                <a:r>
                  <a:rPr lang="en-US" altLang="en-US" sz="4800" dirty="0"/>
                  <a:t>KE = </a:t>
                </a:r>
                <a14:m>
                  <m:oMath xmlns:m="http://schemas.openxmlformats.org/officeDocument/2006/math">
                    <m:f>
                      <m:fPr>
                        <m:ctrlPr>
                          <a:rPr lang="en-US" altLang="en-US" sz="4800" i="1" dirty="0" smtClean="0">
                            <a:latin typeface="Cambria Math" panose="02040503050406030204" pitchFamily="18" charset="0"/>
                          </a:rPr>
                        </m:ctrlPr>
                      </m:fPr>
                      <m:num>
                        <m:r>
                          <a:rPr lang="en-US" altLang="en-US" sz="4800" b="0" i="1" dirty="0" smtClean="0">
                            <a:latin typeface="Cambria Math" panose="02040503050406030204" pitchFamily="18" charset="0"/>
                          </a:rPr>
                          <m:t>1</m:t>
                        </m:r>
                      </m:num>
                      <m:den>
                        <m:r>
                          <a:rPr lang="en-US" altLang="en-US" sz="4800" b="0" i="1" dirty="0" smtClean="0">
                            <a:latin typeface="Cambria Math" panose="02040503050406030204" pitchFamily="18" charset="0"/>
                          </a:rPr>
                          <m:t>2</m:t>
                        </m:r>
                      </m:den>
                    </m:f>
                  </m:oMath>
                </a14:m>
                <a:r>
                  <a:rPr lang="en-US" altLang="en-US" sz="4800" dirty="0"/>
                  <a:t>mv</a:t>
                </a:r>
                <a:r>
                  <a:rPr lang="en-US" altLang="en-US" sz="4800" baseline="30000" dirty="0"/>
                  <a:t>2</a:t>
                </a:r>
                <a:endParaRPr lang="en-US" altLang="en-US" sz="4800" dirty="0"/>
              </a:p>
            </p:txBody>
          </p:sp>
        </mc:Choice>
        <mc:Fallback xmlns="">
          <p:sp>
            <p:nvSpPr>
              <p:cNvPr id="13316" name="Text Box 4">
                <a:extLst>
                  <a:ext uri="{FF2B5EF4-FFF2-40B4-BE49-F238E27FC236}">
                    <a16:creationId xmlns:a16="http://schemas.microsoft.com/office/drawing/2014/main" id="{1DA61963-F685-4263-A49C-6A71D24A11D7}"/>
                  </a:ext>
                </a:extLst>
              </p:cNvPr>
              <p:cNvSpPr txBox="1">
                <a:spLocks noRot="1" noChangeAspect="1" noMove="1" noResize="1" noEditPoints="1" noAdjustHandles="1" noChangeArrowheads="1" noChangeShapeType="1" noTextEdit="1"/>
              </p:cNvSpPr>
              <p:nvPr/>
            </p:nvSpPr>
            <p:spPr bwMode="auto">
              <a:xfrm>
                <a:off x="3928269" y="2926141"/>
                <a:ext cx="4335462" cy="1940916"/>
              </a:xfrm>
              <a:prstGeom prst="rect">
                <a:avLst/>
              </a:prstGeom>
              <a:blipFill>
                <a:blip r:embed="rId3"/>
                <a:stretch>
                  <a:fillRect t="-7547" b="-345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13317" name="Text Box 5">
            <a:extLst>
              <a:ext uri="{FF2B5EF4-FFF2-40B4-BE49-F238E27FC236}">
                <a16:creationId xmlns:a16="http://schemas.microsoft.com/office/drawing/2014/main" id="{9D519E9D-45AB-4757-858F-D3D32FC7DCD2}"/>
              </a:ext>
            </a:extLst>
          </p:cNvPr>
          <p:cNvSpPr txBox="1">
            <a:spLocks noChangeArrowheads="1"/>
          </p:cNvSpPr>
          <p:nvPr/>
        </p:nvSpPr>
        <p:spPr bwMode="auto">
          <a:xfrm>
            <a:off x="609601" y="4876801"/>
            <a:ext cx="1097279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dirty="0"/>
              <a:t>Kinetic energy is calculated by:</a:t>
            </a:r>
          </a:p>
          <a:p>
            <a:pPr eaLnBrk="1" hangingPunct="1">
              <a:spcBef>
                <a:spcPct val="0"/>
              </a:spcBef>
              <a:buFontTx/>
              <a:buNone/>
            </a:pPr>
            <a:r>
              <a:rPr lang="en-US" altLang="en-US" dirty="0"/>
              <a:t>Squaring the velocity (v), multiply by the object’s mass (m), than divided by 2. </a:t>
            </a:r>
          </a:p>
        </p:txBody>
      </p:sp>
      <p:pic>
        <p:nvPicPr>
          <p:cNvPr id="8" name="Picture 9" descr="MMj03366230000[1]">
            <a:extLst>
              <a:ext uri="{FF2B5EF4-FFF2-40B4-BE49-F238E27FC236}">
                <a16:creationId xmlns:a16="http://schemas.microsoft.com/office/drawing/2014/main" id="{F3D92075-7B96-4074-94CC-12DF1AC2F1A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656984" y="2743200"/>
            <a:ext cx="1393825"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3027294"/>
      </p:ext>
    </p:extLst>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00B0F0"/>
          </a:solidFill>
        </p:spPr>
        <p:txBody>
          <a:bodyPr/>
          <a:lstStyle/>
          <a:p>
            <a:r>
              <a:rPr lang="en-US" dirty="0"/>
              <a:t>Formula Representation</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nvGraphicFramePr>
            <p:xfrm>
              <a:off x="609600" y="2026920"/>
              <a:ext cx="10972800" cy="34137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4863547">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3708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370840">
                    <a:tc rowSpan="3">
                      <a:txBody>
                        <a:bodyPr/>
                        <a:lstStyle/>
                        <a:p>
                          <a:endParaRPr lang="en-US" sz="4000" dirty="0"/>
                        </a:p>
                        <a:p>
                          <a:pPr algn="ctr"/>
                          <a:r>
                            <a:rPr lang="en-US" sz="4000" dirty="0"/>
                            <a:t>KE = </a:t>
                          </a:r>
                          <a14:m>
                            <m:oMath xmlns:m="http://schemas.openxmlformats.org/officeDocument/2006/math">
                              <m:f>
                                <m:fPr>
                                  <m:ctrlPr>
                                    <a:rPr lang="en-US" sz="4000" i="1" dirty="0" smtClean="0">
                                      <a:latin typeface="Cambria Math" panose="02040503050406030204" pitchFamily="18" charset="0"/>
                                    </a:rPr>
                                  </m:ctrlPr>
                                </m:fPr>
                                <m:num>
                                  <m:r>
                                    <a:rPr lang="en-US" sz="4000" b="0" i="1" dirty="0" smtClean="0">
                                      <a:latin typeface="Cambria Math" panose="02040503050406030204" pitchFamily="18" charset="0"/>
                                    </a:rPr>
                                    <m:t>1</m:t>
                                  </m:r>
                                </m:num>
                                <m:den>
                                  <m:r>
                                    <a:rPr lang="en-US" sz="4000" b="0" i="1" dirty="0" smtClean="0">
                                      <a:latin typeface="Cambria Math" panose="02040503050406030204" pitchFamily="18" charset="0"/>
                                    </a:rPr>
                                    <m:t>2</m:t>
                                  </m:r>
                                </m:den>
                              </m:f>
                            </m:oMath>
                          </a14:m>
                          <a:r>
                            <a:rPr lang="en-US" sz="4000" dirty="0"/>
                            <a:t>mv</a:t>
                          </a:r>
                          <a:r>
                            <a:rPr lang="en-US" sz="4000" baseline="30000" dirty="0"/>
                            <a:t>2</a:t>
                          </a:r>
                          <a:endParaRPr 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KE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370840">
                    <a:tc vMerge="1">
                      <a:txBody>
                        <a:bodyPr/>
                        <a:lstStyle/>
                        <a:p>
                          <a:endParaRPr lang="en-US" dirty="0"/>
                        </a:p>
                      </a:txBody>
                      <a:tcPr/>
                    </a:tc>
                    <a:tc>
                      <a:txBody>
                        <a:bodyPr/>
                        <a:lstStyle/>
                        <a:p>
                          <a:r>
                            <a:rPr lang="en-US" sz="4000" dirty="0"/>
                            <a:t>m = mass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kilogram (kg)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370840">
                    <a:tc vMerge="1">
                      <a:txBody>
                        <a:bodyPr/>
                        <a:lstStyle/>
                        <a:p>
                          <a:endParaRPr lang="en-US" dirty="0"/>
                        </a:p>
                      </a:txBody>
                      <a:tcPr/>
                    </a:tc>
                    <a:tc>
                      <a:txBody>
                        <a:bodyPr/>
                        <a:lstStyle/>
                        <a:p>
                          <a:r>
                            <a:rPr lang="en-US" sz="4000" dirty="0"/>
                            <a:t>v = velocity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Meter/second (m/s)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Choice>
        <mc:Fallback xmlns="">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nvGraphicFramePr>
            <p:xfrm>
              <a:off x="609600" y="2026920"/>
              <a:ext cx="10972800" cy="34137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4863547">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7010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701040">
                    <a:tc rowSpan="3">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38" t="-29596" r="-294530" b="-9417"/>
                          </a:stretch>
                        </a:blipFill>
                      </a:tcPr>
                    </a:tc>
                    <a:tc>
                      <a:txBody>
                        <a:bodyPr/>
                        <a:lstStyle/>
                        <a:p>
                          <a:r>
                            <a:rPr lang="en-US" sz="4000" dirty="0"/>
                            <a:t>KE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701040">
                    <a:tc vMerge="1">
                      <a:txBody>
                        <a:bodyPr/>
                        <a:lstStyle/>
                        <a:p>
                          <a:endParaRPr lang="en-US" dirty="0"/>
                        </a:p>
                      </a:txBody>
                      <a:tcPr/>
                    </a:tc>
                    <a:tc>
                      <a:txBody>
                        <a:bodyPr/>
                        <a:lstStyle/>
                        <a:p>
                          <a:r>
                            <a:rPr lang="en-US" sz="4000" dirty="0"/>
                            <a:t>m = mass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kilogram (kg)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1310640">
                    <a:tc vMerge="1">
                      <a:txBody>
                        <a:bodyPr/>
                        <a:lstStyle/>
                        <a:p>
                          <a:endParaRPr lang="en-US" dirty="0"/>
                        </a:p>
                      </a:txBody>
                      <a:tcPr/>
                    </a:tc>
                    <a:tc>
                      <a:txBody>
                        <a:bodyPr/>
                        <a:lstStyle/>
                        <a:p>
                          <a:r>
                            <a:rPr lang="en-US" sz="4000" dirty="0"/>
                            <a:t>v = velocity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Meter/second (m/s)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Fallback>
      </mc:AlternateContent>
      <p:sp>
        <p:nvSpPr>
          <p:cNvPr id="4" name="TextBox 3">
            <a:extLst>
              <a:ext uri="{FF2B5EF4-FFF2-40B4-BE49-F238E27FC236}">
                <a16:creationId xmlns:a16="http://schemas.microsoft.com/office/drawing/2014/main" id="{C1F9DD3E-6A21-4D0B-85AF-D73189E9D732}"/>
              </a:ext>
            </a:extLst>
          </p:cNvPr>
          <p:cNvSpPr txBox="1"/>
          <p:nvPr/>
        </p:nvSpPr>
        <p:spPr>
          <a:xfrm>
            <a:off x="4731026" y="2721114"/>
            <a:ext cx="3644348" cy="707886"/>
          </a:xfrm>
          <a:prstGeom prst="rect">
            <a:avLst/>
          </a:prstGeom>
          <a:noFill/>
        </p:spPr>
        <p:txBody>
          <a:bodyPr wrap="square" rtlCol="0">
            <a:spAutoFit/>
          </a:bodyPr>
          <a:lstStyle/>
          <a:p>
            <a:r>
              <a:rPr lang="en-US" sz="4000" dirty="0"/>
              <a:t>Kinetic Energy</a:t>
            </a:r>
          </a:p>
        </p:txBody>
      </p:sp>
    </p:spTree>
    <p:extLst>
      <p:ext uri="{BB962C8B-B14F-4D97-AF65-F5344CB8AC3E}">
        <p14:creationId xmlns:p14="http://schemas.microsoft.com/office/powerpoint/2010/main" val="273795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Mass (m)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p:txBody>
              <a:bodyPr/>
              <a:lstStyle/>
              <a:p>
                <a:pPr marL="0" indent="0">
                  <a:buNone/>
                </a:pPr>
                <a:r>
                  <a:rPr lang="en-US" altLang="en-US" sz="4400" dirty="0"/>
                  <a:t>   KE = </a:t>
                </a:r>
                <a14:m>
                  <m:oMath xmlns:m="http://schemas.openxmlformats.org/officeDocument/2006/math">
                    <m:f>
                      <m:fPr>
                        <m:ctrlPr>
                          <a:rPr lang="en-US" altLang="en-US" sz="4400" i="1" dirty="0" smtClean="0">
                            <a:latin typeface="Cambria Math" panose="02040503050406030204" pitchFamily="18" charset="0"/>
                          </a:rPr>
                        </m:ctrlPr>
                      </m:fPr>
                      <m:num>
                        <m:r>
                          <a:rPr lang="en-US" altLang="en-US" sz="4400" b="0" i="1" dirty="0" smtClean="0">
                            <a:latin typeface="Cambria Math" panose="02040503050406030204" pitchFamily="18" charset="0"/>
                          </a:rPr>
                          <m:t>1</m:t>
                        </m:r>
                      </m:num>
                      <m:den>
                        <m:r>
                          <a:rPr lang="en-US" altLang="en-US" sz="4400" b="0" i="1" dirty="0" smtClean="0">
                            <a:latin typeface="Cambria Math" panose="02040503050406030204" pitchFamily="18" charset="0"/>
                          </a:rPr>
                          <m:t>2</m:t>
                        </m:r>
                      </m:den>
                    </m:f>
                  </m:oMath>
                </a14:m>
                <a:r>
                  <a:rPr lang="en-US" altLang="en-US" sz="4400" dirty="0"/>
                  <a:t>mv</a:t>
                </a:r>
                <a:r>
                  <a:rPr lang="en-US" altLang="en-US" sz="4400" baseline="30000" dirty="0"/>
                  <a:t>2</a:t>
                </a:r>
                <a:r>
                  <a:rPr lang="en-US" altLang="en-US" sz="3200" baseline="30000" dirty="0"/>
                  <a:t>		</a:t>
                </a:r>
                <a:endParaRPr lang="en-US" altLang="en-US" sz="3200" dirty="0"/>
              </a:p>
              <a:p>
                <a:pPr marL="0" indent="0">
                  <a:buNone/>
                </a:pPr>
                <a:r>
                  <a:rPr lang="en-US" sz="4400" dirty="0"/>
                  <a:t>   2Ke = mv</a:t>
                </a:r>
                <a:r>
                  <a:rPr lang="en-US" sz="4400" baseline="30000" dirty="0"/>
                  <a:t>2</a:t>
                </a:r>
              </a:p>
              <a:p>
                <a:pPr marL="0" indent="0">
                  <a:buNone/>
                </a:pPr>
                <a:endParaRPr lang="en-US" sz="4400" baseline="30000" dirty="0"/>
              </a:p>
              <a:p>
                <a:pPr marL="0" indent="0">
                  <a:buNone/>
                </a:pPr>
                <a:endParaRPr lang="en-US" sz="4400" baseline="30000" dirty="0"/>
              </a:p>
              <a:p>
                <a:pPr marL="0" indent="0">
                  <a:buNone/>
                </a:pP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m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a:rPr kumimoji="0" lang="en-US" sz="4400" b="0" i="0" u="none" strike="noStrike" kern="1200" cap="none" spc="0" normalizeH="0" baseline="0" noProof="0" smtClean="0">
                            <a:ln>
                              <a:noFill/>
                            </a:ln>
                            <a:effectLst/>
                            <a:uLnTx/>
                            <a:uFillTx/>
                            <a:latin typeface="Cambria Math" panose="02040503050406030204" pitchFamily="18" charset="0"/>
                          </a:rPr>
                          <m:t>2</m:t>
                        </m:r>
                        <m:r>
                          <m:rPr>
                            <m:sty m:val="p"/>
                          </m:rPr>
                          <a:rPr kumimoji="0" lang="en-US" sz="4400" b="0" i="0" u="none" strike="noStrike" kern="1200" cap="none" spc="0" normalizeH="0" baseline="0" noProof="0" smtClean="0">
                            <a:ln>
                              <a:noFill/>
                            </a:ln>
                            <a:effectLst/>
                            <a:uLnTx/>
                            <a:uFillTx/>
                            <a:latin typeface="Cambria Math" panose="02040503050406030204" pitchFamily="18" charset="0"/>
                          </a:rPr>
                          <m:t>K</m:t>
                        </m:r>
                        <m:r>
                          <a:rPr kumimoji="0" lang="en-US" sz="4400" u="none" strike="noStrike" kern="1200" cap="none" spc="0" normalizeH="0" baseline="0" noProof="0" smtClean="0">
                            <a:ln>
                              <a:noFill/>
                            </a:ln>
                            <a:effectLst/>
                            <a:uLnTx/>
                            <a:uFillTx/>
                            <a:latin typeface="Cambria Math" panose="02040503050406030204" pitchFamily="18" charset="0"/>
                          </a:rPr>
                          <m:t>𝐸</m:t>
                        </m:r>
                      </m:num>
                      <m:den>
                        <m:sSup>
                          <m:sSupPr>
                            <m:ctrlPr>
                              <a:rPr kumimoji="0" lang="en-US" sz="4400" i="1" u="none" strike="noStrike" kern="1200" cap="none" spc="0" normalizeH="0" baseline="0" noProof="0" smtClean="0">
                                <a:ln>
                                  <a:noFill/>
                                </a:ln>
                                <a:effectLst/>
                                <a:uLnTx/>
                                <a:uFillTx/>
                                <a:latin typeface="Cambria Math" panose="02040503050406030204" pitchFamily="18" charset="0"/>
                              </a:rPr>
                            </m:ctrlPr>
                          </m:sSupPr>
                          <m:e>
                            <m:r>
                              <a:rPr kumimoji="0" lang="en-US" sz="4400" b="0" i="1" u="none" strike="noStrike" kern="1200" cap="none" spc="0" normalizeH="0" baseline="0" noProof="0" smtClean="0">
                                <a:ln>
                                  <a:noFill/>
                                </a:ln>
                                <a:effectLst/>
                                <a:uLnTx/>
                                <a:uFillTx/>
                                <a:latin typeface="Cambria Math" panose="02040503050406030204" pitchFamily="18" charset="0"/>
                              </a:rPr>
                              <m:t>𝑣</m:t>
                            </m:r>
                          </m:e>
                          <m:sup>
                            <m:r>
                              <a:rPr kumimoji="0" lang="en-US" sz="4400" i="1" u="none" strike="noStrike" kern="1200" cap="none" spc="0" normalizeH="0" baseline="0" noProof="0" smtClean="0">
                                <a:ln>
                                  <a:noFill/>
                                </a:ln>
                                <a:effectLst/>
                                <a:uLnTx/>
                                <a:uFillTx/>
                                <a:latin typeface="Cambria Math" panose="02040503050406030204" pitchFamily="18" charset="0"/>
                              </a:rPr>
                              <m:t>2</m:t>
                            </m:r>
                          </m:sup>
                        </m:sSup>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blipFill>
                <a:blip r:embed="rId2"/>
                <a:stretch>
                  <a:fillRect l="-4824" t="-1120"/>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by 2 on both sides</a:t>
            </a:r>
          </a:p>
          <a:p>
            <a:r>
              <a:rPr lang="en-US" sz="4000" dirty="0"/>
              <a:t>Step 2 – Divide by v</a:t>
            </a:r>
            <a:r>
              <a:rPr lang="en-US" sz="4000" baseline="30000" dirty="0"/>
              <a:t>2</a:t>
            </a:r>
            <a:r>
              <a:rPr lang="en-US" sz="4000" dirty="0"/>
              <a:t> on both sides</a:t>
            </a:r>
          </a:p>
        </p:txBody>
      </p:sp>
      <p:sp>
        <p:nvSpPr>
          <p:cNvPr id="6" name="TextBox 5">
            <a:extLst>
              <a:ext uri="{FF2B5EF4-FFF2-40B4-BE49-F238E27FC236}">
                <a16:creationId xmlns:a16="http://schemas.microsoft.com/office/drawing/2014/main" id="{2E4FE12C-CE0A-4AA9-A503-ACF0F1BB7510}"/>
              </a:ext>
            </a:extLst>
          </p:cNvPr>
          <p:cNvSpPr txBox="1"/>
          <p:nvPr/>
        </p:nvSpPr>
        <p:spPr>
          <a:xfrm>
            <a:off x="3564835" y="1848954"/>
            <a:ext cx="914400" cy="769441"/>
          </a:xfrm>
          <a:prstGeom prst="rect">
            <a:avLst/>
          </a:prstGeom>
          <a:noFill/>
        </p:spPr>
        <p:txBody>
          <a:bodyPr wrap="square" rtlCol="0">
            <a:spAutoFit/>
          </a:bodyPr>
          <a:lstStyle/>
          <a:p>
            <a:r>
              <a:rPr lang="en-US" sz="4400" dirty="0"/>
              <a:t>(2)</a:t>
            </a:r>
          </a:p>
        </p:txBody>
      </p:sp>
      <p:sp>
        <p:nvSpPr>
          <p:cNvPr id="7" name="TextBox 6">
            <a:extLst>
              <a:ext uri="{FF2B5EF4-FFF2-40B4-BE49-F238E27FC236}">
                <a16:creationId xmlns:a16="http://schemas.microsoft.com/office/drawing/2014/main" id="{59015227-4702-43AE-8A8F-2FAAE5D5481B}"/>
              </a:ext>
            </a:extLst>
          </p:cNvPr>
          <p:cNvSpPr txBox="1"/>
          <p:nvPr/>
        </p:nvSpPr>
        <p:spPr>
          <a:xfrm>
            <a:off x="589721" y="1848954"/>
            <a:ext cx="1305339" cy="769441"/>
          </a:xfrm>
          <a:prstGeom prst="rect">
            <a:avLst/>
          </a:prstGeom>
          <a:noFill/>
        </p:spPr>
        <p:txBody>
          <a:bodyPr wrap="square" rtlCol="0">
            <a:spAutoFit/>
          </a:bodyPr>
          <a:lstStyle/>
          <a:p>
            <a:r>
              <a:rPr lang="en-US" sz="4400" dirty="0"/>
              <a:t>(2)</a:t>
            </a:r>
          </a:p>
        </p:txBody>
      </p:sp>
      <p:sp>
        <p:nvSpPr>
          <p:cNvPr id="8" name="TextBox 7">
            <a:extLst>
              <a:ext uri="{FF2B5EF4-FFF2-40B4-BE49-F238E27FC236}">
                <a16:creationId xmlns:a16="http://schemas.microsoft.com/office/drawing/2014/main" id="{CA5B17A4-2EEF-462C-9DC8-5C5BCF7BE511}"/>
              </a:ext>
            </a:extLst>
          </p:cNvPr>
          <p:cNvSpPr txBox="1"/>
          <p:nvPr/>
        </p:nvSpPr>
        <p:spPr>
          <a:xfrm>
            <a:off x="2650435" y="2793056"/>
            <a:ext cx="914400" cy="1446550"/>
          </a:xfrm>
          <a:prstGeom prst="rect">
            <a:avLst/>
          </a:prstGeom>
          <a:noFill/>
        </p:spPr>
        <p:txBody>
          <a:bodyPr wrap="square" rtlCol="0">
            <a:spAutoFit/>
          </a:bodyPr>
          <a:lstStyle/>
          <a:p>
            <a:r>
              <a:rPr lang="en-US" sz="4400" dirty="0"/>
              <a:t>__</a:t>
            </a:r>
          </a:p>
          <a:p>
            <a:r>
              <a:rPr lang="en-US" sz="4400" dirty="0"/>
              <a:t>v</a:t>
            </a:r>
            <a:r>
              <a:rPr lang="en-US" sz="4400" baseline="30000" dirty="0"/>
              <a:t>2</a:t>
            </a:r>
            <a:endParaRPr lang="en-US" sz="4400" dirty="0"/>
          </a:p>
        </p:txBody>
      </p:sp>
      <p:sp>
        <p:nvSpPr>
          <p:cNvPr id="9" name="TextBox 8">
            <a:extLst>
              <a:ext uri="{FF2B5EF4-FFF2-40B4-BE49-F238E27FC236}">
                <a16:creationId xmlns:a16="http://schemas.microsoft.com/office/drawing/2014/main" id="{0ABA6805-89B8-482F-8C99-967A1B491B2C}"/>
              </a:ext>
            </a:extLst>
          </p:cNvPr>
          <p:cNvSpPr txBox="1"/>
          <p:nvPr/>
        </p:nvSpPr>
        <p:spPr>
          <a:xfrm>
            <a:off x="1360005" y="2793056"/>
            <a:ext cx="914400" cy="1446550"/>
          </a:xfrm>
          <a:prstGeom prst="rect">
            <a:avLst/>
          </a:prstGeom>
          <a:noFill/>
        </p:spPr>
        <p:txBody>
          <a:bodyPr wrap="square" rtlCol="0">
            <a:spAutoFit/>
          </a:bodyPr>
          <a:lstStyle/>
          <a:p>
            <a:r>
              <a:rPr lang="en-US" sz="4400" dirty="0"/>
              <a:t>__</a:t>
            </a:r>
          </a:p>
          <a:p>
            <a:r>
              <a:rPr lang="en-US" sz="4400" dirty="0"/>
              <a:t>v</a:t>
            </a:r>
            <a:r>
              <a:rPr lang="en-US" sz="4400" baseline="30000" dirty="0"/>
              <a:t>2</a:t>
            </a:r>
            <a:endParaRPr lang="en-US" sz="4400" dirty="0"/>
          </a:p>
        </p:txBody>
      </p:sp>
      <p:cxnSp>
        <p:nvCxnSpPr>
          <p:cNvPr id="11" name="Straight Connector 10">
            <a:extLst>
              <a:ext uri="{FF2B5EF4-FFF2-40B4-BE49-F238E27FC236}">
                <a16:creationId xmlns:a16="http://schemas.microsoft.com/office/drawing/2014/main" id="{6E18FF08-4FB4-4A3C-BB10-844CA70C3FDC}"/>
              </a:ext>
            </a:extLst>
          </p:cNvPr>
          <p:cNvCxnSpPr/>
          <p:nvPr/>
        </p:nvCxnSpPr>
        <p:spPr>
          <a:xfrm flipV="1">
            <a:off x="2756452" y="2902226"/>
            <a:ext cx="715618" cy="1126435"/>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431774" y="2001078"/>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3717235" y="2001078"/>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Velocity (v)</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25625"/>
                <a:ext cx="5181600" cy="4813714"/>
              </a:xfrm>
            </p:spPr>
            <p:txBody>
              <a:bodyPr>
                <a:normAutofit fontScale="92500" lnSpcReduction="10000"/>
              </a:bodyPr>
              <a:lstStyle/>
              <a:p>
                <a:pPr marL="0" indent="0">
                  <a:buNone/>
                </a:pPr>
                <a:r>
                  <a:rPr lang="en-US" altLang="en-US" sz="4400" dirty="0"/>
                  <a:t>   KE = </a:t>
                </a:r>
                <a14:m>
                  <m:oMath xmlns:m="http://schemas.openxmlformats.org/officeDocument/2006/math">
                    <m:f>
                      <m:fPr>
                        <m:ctrlPr>
                          <a:rPr lang="en-US" altLang="en-US" sz="4400" i="1" dirty="0" smtClean="0">
                            <a:latin typeface="Cambria Math" panose="02040503050406030204" pitchFamily="18" charset="0"/>
                          </a:rPr>
                        </m:ctrlPr>
                      </m:fPr>
                      <m:num>
                        <m:r>
                          <a:rPr lang="en-US" altLang="en-US" sz="4400" b="0" i="1" dirty="0" smtClean="0">
                            <a:latin typeface="Cambria Math" panose="02040503050406030204" pitchFamily="18" charset="0"/>
                          </a:rPr>
                          <m:t>1</m:t>
                        </m:r>
                      </m:num>
                      <m:den>
                        <m:r>
                          <a:rPr lang="en-US" altLang="en-US" sz="4400" b="0" i="1" dirty="0" smtClean="0">
                            <a:latin typeface="Cambria Math" panose="02040503050406030204" pitchFamily="18" charset="0"/>
                          </a:rPr>
                          <m:t>2</m:t>
                        </m:r>
                      </m:den>
                    </m:f>
                  </m:oMath>
                </a14:m>
                <a:r>
                  <a:rPr lang="en-US" altLang="en-US" sz="4400" dirty="0"/>
                  <a:t>mv</a:t>
                </a:r>
                <a:r>
                  <a:rPr lang="en-US" altLang="en-US" sz="4400" baseline="30000" dirty="0"/>
                  <a:t>2</a:t>
                </a:r>
                <a:r>
                  <a:rPr lang="en-US" altLang="en-US" sz="3200" baseline="30000" dirty="0"/>
                  <a:t>		</a:t>
                </a:r>
                <a:endParaRPr lang="en-US" altLang="en-US" sz="3200" dirty="0"/>
              </a:p>
              <a:p>
                <a:pPr marL="0" indent="0">
                  <a:buNone/>
                </a:pPr>
                <a:r>
                  <a:rPr lang="en-US" sz="4400" dirty="0"/>
                  <a:t>   2Ke = mv</a:t>
                </a:r>
                <a:r>
                  <a:rPr lang="en-US" sz="4400" baseline="30000" dirty="0"/>
                  <a:t>2</a:t>
                </a:r>
              </a:p>
              <a:p>
                <a:pPr marL="0" indent="0">
                  <a:buNone/>
                </a:pPr>
                <a:endParaRPr lang="en-US" sz="4400" baseline="30000" dirty="0"/>
              </a:p>
              <a:p>
                <a:pPr marL="0" indent="0">
                  <a:buNone/>
                </a:pPr>
                <a:endParaRPr lang="en-US" sz="4400" baseline="30000" dirty="0"/>
              </a:p>
              <a:p>
                <a:pPr marL="0" indent="0">
                  <a:buNone/>
                </a:pPr>
                <a:r>
                  <a:rPr lang="en-US" sz="4400" u="sng" dirty="0">
                    <a:solidFill>
                      <a:prstClr val="black"/>
                    </a:solidFill>
                  </a:rPr>
                  <a:t>2Ke</a:t>
                </a:r>
                <a:r>
                  <a:rPr lang="en-US" sz="4400" dirty="0">
                    <a:solidFill>
                      <a:prstClr val="black"/>
                    </a:solidFill>
                  </a:rPr>
                  <a:t> =    v</a:t>
                </a:r>
                <a:r>
                  <a:rPr lang="en-US" sz="4400" baseline="30000" dirty="0">
                    <a:solidFill>
                      <a:prstClr val="black"/>
                    </a:solidFill>
                  </a:rPr>
                  <a:t>2</a:t>
                </a:r>
                <a:endParaRPr lang="en-US" sz="4400" baseline="30000" dirty="0"/>
              </a:p>
              <a:p>
                <a:pPr marL="0" indent="0">
                  <a:buNone/>
                </a:pPr>
                <a:r>
                  <a:rPr lang="en-US" sz="4400" baseline="30000" dirty="0"/>
                  <a:t>   </a:t>
                </a:r>
                <a:endParaRPr lang="en-US" sz="4800" baseline="30000" dirty="0"/>
              </a:p>
              <a:p>
                <a:pPr marL="0" indent="0">
                  <a:buNone/>
                </a:pPr>
                <a:r>
                  <a:rPr lang="en-US" sz="4400" dirty="0"/>
                  <a:t>v = </a:t>
                </a:r>
                <a14:m>
                  <m:oMath xmlns:m="http://schemas.openxmlformats.org/officeDocument/2006/math">
                    <m:rad>
                      <m:radPr>
                        <m:degHide m:val="on"/>
                        <m:ctrlPr>
                          <a:rPr lang="en-US" sz="4400" i="1" dirty="0">
                            <a:latin typeface="Cambria Math" panose="02040503050406030204" pitchFamily="18" charset="0"/>
                          </a:rPr>
                        </m:ctrlPr>
                      </m:radPr>
                      <m:deg/>
                      <m:e>
                        <m:f>
                          <m:fPr>
                            <m:ctrlPr>
                              <a:rPr lang="en-US" sz="4400" i="1" dirty="0">
                                <a:latin typeface="Cambria Math" panose="02040503050406030204" pitchFamily="18" charset="0"/>
                              </a:rPr>
                            </m:ctrlPr>
                          </m:fPr>
                          <m:num>
                            <m:r>
                              <a:rPr lang="en-US" sz="4400" i="1" dirty="0">
                                <a:latin typeface="Cambria Math" panose="02040503050406030204" pitchFamily="18" charset="0"/>
                              </a:rPr>
                              <m:t>2</m:t>
                            </m:r>
                            <m:r>
                              <a:rPr lang="en-US" sz="4400" i="1" dirty="0">
                                <a:latin typeface="Cambria Math" panose="02040503050406030204" pitchFamily="18" charset="0"/>
                              </a:rPr>
                              <m:t>𝐾𝐸</m:t>
                            </m:r>
                          </m:num>
                          <m:den>
                            <m:r>
                              <a:rPr lang="en-US" sz="4400" i="1" dirty="0">
                                <a:latin typeface="Cambria Math" panose="02040503050406030204" pitchFamily="18" charset="0"/>
                              </a:rPr>
                              <m:t>𝑚</m:t>
                            </m:r>
                          </m:den>
                        </m:f>
                      </m:e>
                    </m:rad>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25625"/>
                <a:ext cx="5181600" cy="4813714"/>
              </a:xfrm>
              <a:blipFill>
                <a:blip r:embed="rId2"/>
                <a:stretch>
                  <a:fillRect l="-4353" t="-215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fontScale="92500" lnSpcReduction="10000"/>
          </a:bodyPr>
          <a:lstStyle/>
          <a:p>
            <a:r>
              <a:rPr lang="en-US" sz="4000" dirty="0"/>
              <a:t>Step 1 – Multiply by 2 on both sides</a:t>
            </a:r>
          </a:p>
          <a:p>
            <a:r>
              <a:rPr lang="en-US" sz="4000" dirty="0"/>
              <a:t>Step 2 – Divide by m on both sides</a:t>
            </a:r>
          </a:p>
          <a:p>
            <a:r>
              <a:rPr lang="en-US" sz="4000" dirty="0"/>
              <a:t>Step 3 – Square root both sides</a:t>
            </a:r>
          </a:p>
        </p:txBody>
      </p:sp>
      <p:sp>
        <p:nvSpPr>
          <p:cNvPr id="6" name="TextBox 5">
            <a:extLst>
              <a:ext uri="{FF2B5EF4-FFF2-40B4-BE49-F238E27FC236}">
                <a16:creationId xmlns:a16="http://schemas.microsoft.com/office/drawing/2014/main" id="{2E4FE12C-CE0A-4AA9-A503-ACF0F1BB7510}"/>
              </a:ext>
            </a:extLst>
          </p:cNvPr>
          <p:cNvSpPr txBox="1"/>
          <p:nvPr/>
        </p:nvSpPr>
        <p:spPr>
          <a:xfrm>
            <a:off x="3283226" y="1800311"/>
            <a:ext cx="914400" cy="769441"/>
          </a:xfrm>
          <a:prstGeom prst="rect">
            <a:avLst/>
          </a:prstGeom>
          <a:noFill/>
        </p:spPr>
        <p:txBody>
          <a:bodyPr wrap="square" rtlCol="0">
            <a:spAutoFit/>
          </a:bodyPr>
          <a:lstStyle/>
          <a:p>
            <a:r>
              <a:rPr lang="en-US" sz="4400" dirty="0"/>
              <a:t>(2)</a:t>
            </a:r>
          </a:p>
        </p:txBody>
      </p:sp>
      <p:sp>
        <p:nvSpPr>
          <p:cNvPr id="7" name="TextBox 6">
            <a:extLst>
              <a:ext uri="{FF2B5EF4-FFF2-40B4-BE49-F238E27FC236}">
                <a16:creationId xmlns:a16="http://schemas.microsoft.com/office/drawing/2014/main" id="{59015227-4702-43AE-8A8F-2FAAE5D5481B}"/>
              </a:ext>
            </a:extLst>
          </p:cNvPr>
          <p:cNvSpPr txBox="1"/>
          <p:nvPr/>
        </p:nvSpPr>
        <p:spPr>
          <a:xfrm>
            <a:off x="589721" y="1848954"/>
            <a:ext cx="1305339" cy="769441"/>
          </a:xfrm>
          <a:prstGeom prst="rect">
            <a:avLst/>
          </a:prstGeom>
          <a:noFill/>
        </p:spPr>
        <p:txBody>
          <a:bodyPr wrap="square" rtlCol="0">
            <a:spAutoFit/>
          </a:bodyPr>
          <a:lstStyle/>
          <a:p>
            <a:r>
              <a:rPr lang="en-US" sz="4400" dirty="0"/>
              <a:t>(2)</a:t>
            </a:r>
          </a:p>
        </p:txBody>
      </p:sp>
      <p:sp>
        <p:nvSpPr>
          <p:cNvPr id="8" name="TextBox 7">
            <a:extLst>
              <a:ext uri="{FF2B5EF4-FFF2-40B4-BE49-F238E27FC236}">
                <a16:creationId xmlns:a16="http://schemas.microsoft.com/office/drawing/2014/main" id="{CA5B17A4-2EEF-462C-9DC8-5C5BCF7BE511}"/>
              </a:ext>
            </a:extLst>
          </p:cNvPr>
          <p:cNvSpPr txBox="1"/>
          <p:nvPr/>
        </p:nvSpPr>
        <p:spPr>
          <a:xfrm>
            <a:off x="2557671" y="2501504"/>
            <a:ext cx="914400" cy="1446550"/>
          </a:xfrm>
          <a:prstGeom prst="rect">
            <a:avLst/>
          </a:prstGeom>
          <a:noFill/>
        </p:spPr>
        <p:txBody>
          <a:bodyPr wrap="square" rtlCol="0">
            <a:spAutoFit/>
          </a:bodyPr>
          <a:lstStyle/>
          <a:p>
            <a:r>
              <a:rPr lang="en-US" sz="4400" dirty="0"/>
              <a:t>__</a:t>
            </a:r>
          </a:p>
          <a:p>
            <a:r>
              <a:rPr lang="en-US" sz="4400" dirty="0"/>
              <a:t>m</a:t>
            </a:r>
          </a:p>
        </p:txBody>
      </p:sp>
      <p:sp>
        <p:nvSpPr>
          <p:cNvPr id="9" name="TextBox 8">
            <a:extLst>
              <a:ext uri="{FF2B5EF4-FFF2-40B4-BE49-F238E27FC236}">
                <a16:creationId xmlns:a16="http://schemas.microsoft.com/office/drawing/2014/main" id="{0ABA6805-89B8-482F-8C99-967A1B491B2C}"/>
              </a:ext>
            </a:extLst>
          </p:cNvPr>
          <p:cNvSpPr txBox="1"/>
          <p:nvPr/>
        </p:nvSpPr>
        <p:spPr>
          <a:xfrm>
            <a:off x="1434548" y="2514761"/>
            <a:ext cx="914400" cy="1446550"/>
          </a:xfrm>
          <a:prstGeom prst="rect">
            <a:avLst/>
          </a:prstGeom>
          <a:noFill/>
        </p:spPr>
        <p:txBody>
          <a:bodyPr wrap="square" rtlCol="0">
            <a:spAutoFit/>
          </a:bodyPr>
          <a:lstStyle/>
          <a:p>
            <a:r>
              <a:rPr lang="en-US" sz="4400" dirty="0"/>
              <a:t>__</a:t>
            </a:r>
          </a:p>
          <a:p>
            <a:r>
              <a:rPr lang="en-US" sz="4400" dirty="0"/>
              <a:t>m</a:t>
            </a:r>
          </a:p>
        </p:txBody>
      </p:sp>
      <p:cxnSp>
        <p:nvCxnSpPr>
          <p:cNvPr id="11" name="Straight Connector 10">
            <a:extLst>
              <a:ext uri="{FF2B5EF4-FFF2-40B4-BE49-F238E27FC236}">
                <a16:creationId xmlns:a16="http://schemas.microsoft.com/office/drawing/2014/main" id="{6E18FF08-4FB4-4A3C-BB10-844CA70C3FDC}"/>
              </a:ext>
            </a:extLst>
          </p:cNvPr>
          <p:cNvCxnSpPr>
            <a:cxnSpLocks/>
          </p:cNvCxnSpPr>
          <p:nvPr/>
        </p:nvCxnSpPr>
        <p:spPr>
          <a:xfrm flipV="1">
            <a:off x="2663686" y="2514217"/>
            <a:ext cx="145774" cy="1235606"/>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257010" y="1919987"/>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3463787" y="1693355"/>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59864A9C-78DD-4F53-8CD6-0E00A2869F9D}"/>
              </a:ext>
            </a:extLst>
          </p:cNvPr>
          <p:cNvSpPr txBox="1"/>
          <p:nvPr/>
        </p:nvSpPr>
        <p:spPr>
          <a:xfrm>
            <a:off x="1003852" y="4550761"/>
            <a:ext cx="91440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Calibri" panose="020F0502020204030204"/>
                <a:ea typeface="+mn-ea"/>
                <a:cs typeface="+mn-cs"/>
              </a:rPr>
              <a:t>m</a:t>
            </a:r>
          </a:p>
        </p:txBody>
      </p:sp>
      <p:pic>
        <p:nvPicPr>
          <p:cNvPr id="1034" name="Picture 10">
            <a:extLst>
              <a:ext uri="{FF2B5EF4-FFF2-40B4-BE49-F238E27FC236}">
                <a16:creationId xmlns:a16="http://schemas.microsoft.com/office/drawing/2014/main" id="{E7C1EDF0-97D4-4D64-996C-4A7E05BF24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01" y="3132020"/>
            <a:ext cx="2095500" cy="26193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AB297628-D01A-4FFD-89AA-146F1CD01C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1710" y="3307531"/>
            <a:ext cx="1812483" cy="2265604"/>
          </a:xfrm>
          <a:prstGeom prst="rect">
            <a:avLst/>
          </a:prstGeom>
          <a:noFill/>
          <a:extLst>
            <a:ext uri="{909E8E84-426E-40DD-AFC4-6F175D3DCCD1}">
              <a14:hiddenFill xmlns:a14="http://schemas.microsoft.com/office/drawing/2010/main">
                <a:solidFill>
                  <a:srgbClr val="FFFFFF"/>
                </a:solidFill>
              </a14:hiddenFill>
            </a:ext>
          </a:extLst>
        </p:spPr>
      </p:pic>
      <p:cxnSp>
        <p:nvCxnSpPr>
          <p:cNvPr id="24" name="Straight Connector 23">
            <a:extLst>
              <a:ext uri="{FF2B5EF4-FFF2-40B4-BE49-F238E27FC236}">
                <a16:creationId xmlns:a16="http://schemas.microsoft.com/office/drawing/2014/main" id="{8BD7E240-18BC-483C-AFD1-529E7B347EEE}"/>
              </a:ext>
            </a:extLst>
          </p:cNvPr>
          <p:cNvCxnSpPr>
            <a:cxnSpLocks/>
          </p:cNvCxnSpPr>
          <p:nvPr/>
        </p:nvCxnSpPr>
        <p:spPr>
          <a:xfrm flipV="1">
            <a:off x="2841762" y="3960767"/>
            <a:ext cx="91938" cy="589994"/>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26" name="Straight Connector 25">
            <a:extLst>
              <a:ext uri="{FF2B5EF4-FFF2-40B4-BE49-F238E27FC236}">
                <a16:creationId xmlns:a16="http://schemas.microsoft.com/office/drawing/2014/main" id="{29A5DB53-2D20-4C1C-8287-313EE2827240}"/>
              </a:ext>
            </a:extLst>
          </p:cNvPr>
          <p:cNvCxnSpPr>
            <a:cxnSpLocks/>
          </p:cNvCxnSpPr>
          <p:nvPr/>
        </p:nvCxnSpPr>
        <p:spPr>
          <a:xfrm flipV="1">
            <a:off x="2155300" y="4136822"/>
            <a:ext cx="394086" cy="893505"/>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8137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03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03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48C7F-7A5B-4445-B9DD-516D9D5B6198}"/>
              </a:ext>
            </a:extLst>
          </p:cNvPr>
          <p:cNvSpPr>
            <a:spLocks noGrp="1"/>
          </p:cNvSpPr>
          <p:nvPr>
            <p:ph type="title"/>
          </p:nvPr>
        </p:nvSpPr>
        <p:spPr>
          <a:solidFill>
            <a:schemeClr val="accent1"/>
          </a:solidFill>
        </p:spPr>
        <p:txBody>
          <a:bodyPr/>
          <a:lstStyle/>
          <a:p>
            <a:r>
              <a:rPr lang="en-US" dirty="0"/>
              <a:t>Kinetic Energy Related Equations</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EE1D589D-2EFD-4D22-A158-1DA36E152C34}"/>
                  </a:ext>
                </a:extLst>
              </p:cNvPr>
              <p:cNvGraphicFramePr>
                <a:graphicFrameLocks noGrp="1"/>
              </p:cNvGraphicFramePr>
              <p:nvPr/>
            </p:nvGraphicFramePr>
            <p:xfrm>
              <a:off x="609600" y="2694903"/>
              <a:ext cx="10881143" cy="2858673"/>
            </p:xfrm>
            <a:graphic>
              <a:graphicData uri="http://schemas.openxmlformats.org/drawingml/2006/table">
                <a:tbl>
                  <a:tblPr firstRow="1" bandRow="1">
                    <a:tableStyleId>{284E427A-3D55-4303-BF80-6455036E1DE7}</a:tableStyleId>
                  </a:tblPr>
                  <a:tblGrid>
                    <a:gridCol w="4094922">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738221">
                      <a:extLst>
                        <a:ext uri="{9D8B030D-6E8A-4147-A177-3AD203B41FA5}">
                          <a16:colId xmlns:a16="http://schemas.microsoft.com/office/drawing/2014/main" val="20002"/>
                        </a:ext>
                      </a:extLst>
                    </a:gridCol>
                  </a:tblGrid>
                  <a:tr h="87548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Kinetic Energy</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mass</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height</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73893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6000" kern="1200" dirty="0"/>
                            <a:t>KE = </a:t>
                          </a:r>
                          <a14:m>
                            <m:oMath xmlns:m="http://schemas.openxmlformats.org/officeDocument/2006/math">
                              <m:f>
                                <m:fPr>
                                  <m:ctrlPr>
                                    <a:rPr lang="en-US" sz="6000" i="1" kern="1200" dirty="0" smtClean="0">
                                      <a:latin typeface="Cambria Math" panose="02040503050406030204" pitchFamily="18" charset="0"/>
                                    </a:rPr>
                                  </m:ctrlPr>
                                </m:fPr>
                                <m:num>
                                  <m:r>
                                    <a:rPr lang="en-US" sz="6000" b="0" i="1" kern="1200" dirty="0" smtClean="0">
                                      <a:latin typeface="Cambria Math" panose="02040503050406030204" pitchFamily="18" charset="0"/>
                                    </a:rPr>
                                    <m:t>1</m:t>
                                  </m:r>
                                </m:num>
                                <m:den>
                                  <m:r>
                                    <a:rPr lang="en-US" sz="6000" b="0" i="1" kern="1200" dirty="0" smtClean="0">
                                      <a:latin typeface="Cambria Math" panose="02040503050406030204" pitchFamily="18" charset="0"/>
                                    </a:rPr>
                                    <m:t>2</m:t>
                                  </m:r>
                                </m:den>
                              </m:f>
                            </m:oMath>
                          </a14:m>
                          <a:r>
                            <a:rPr lang="en-US" sz="6000" kern="1200" dirty="0"/>
                            <a:t>mv</a:t>
                          </a:r>
                          <a:r>
                            <a:rPr lang="en-US" sz="6000" kern="1200" baseline="30000" dirty="0"/>
                            <a:t>2</a:t>
                          </a:r>
                          <a:endParaRPr lang="en-US" sz="6000" kern="1200" dirty="0">
                            <a:solidFill>
                              <a:sysClr val="windowText" lastClr="000000"/>
                            </a:solidFill>
                            <a:latin typeface="+mn-lt"/>
                            <a:ea typeface="+mn-ea"/>
                            <a:cs typeface="+mn-cs"/>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u="none" strike="noStrike" kern="1200" cap="none" spc="0" normalizeH="0" baseline="0" noProof="0" dirty="0">
                              <a:ln>
                                <a:noFill/>
                              </a:ln>
                              <a:effectLst/>
                              <a:uLnTx/>
                              <a:uFillTx/>
                            </a:rPr>
                            <a:t>m = </a:t>
                          </a:r>
                          <a14:m>
                            <m:oMath xmlns:m="http://schemas.openxmlformats.org/officeDocument/2006/math">
                              <m:f>
                                <m:fPr>
                                  <m:ctrlPr>
                                    <a:rPr kumimoji="0" lang="en-US" sz="6000" i="1" u="none" strike="noStrike" kern="1200" cap="none" spc="0" normalizeH="0" baseline="0" noProof="0" smtClean="0">
                                      <a:ln>
                                        <a:noFill/>
                                      </a:ln>
                                      <a:effectLst/>
                                      <a:uLnTx/>
                                      <a:uFillTx/>
                                      <a:latin typeface="Cambria Math" panose="02040503050406030204" pitchFamily="18" charset="0"/>
                                    </a:rPr>
                                  </m:ctrlPr>
                                </m:fPr>
                                <m:num>
                                  <m:r>
                                    <a:rPr kumimoji="0" lang="en-US" sz="6000" b="0" i="0" u="none" strike="noStrike" kern="1200" cap="none" spc="0" normalizeH="0" baseline="0" noProof="0" smtClean="0">
                                      <a:ln>
                                        <a:noFill/>
                                      </a:ln>
                                      <a:effectLst/>
                                      <a:uLnTx/>
                                      <a:uFillTx/>
                                      <a:latin typeface="Cambria Math" panose="02040503050406030204" pitchFamily="18" charset="0"/>
                                    </a:rPr>
                                    <m:t>2</m:t>
                                  </m:r>
                                  <m:r>
                                    <m:rPr>
                                      <m:sty m:val="p"/>
                                    </m:rPr>
                                    <a:rPr kumimoji="0" lang="en-US" sz="6000" b="0" i="0" u="none" strike="noStrike" kern="1200" cap="none" spc="0" normalizeH="0" baseline="0" noProof="0" smtClean="0">
                                      <a:ln>
                                        <a:noFill/>
                                      </a:ln>
                                      <a:effectLst/>
                                      <a:uLnTx/>
                                      <a:uFillTx/>
                                      <a:latin typeface="Cambria Math" panose="02040503050406030204" pitchFamily="18" charset="0"/>
                                    </a:rPr>
                                    <m:t>K</m:t>
                                  </m:r>
                                  <m:r>
                                    <a:rPr kumimoji="0" lang="en-US" sz="6000" u="none" strike="noStrike" kern="1200" cap="none" spc="0" normalizeH="0" baseline="0" noProof="0" smtClean="0">
                                      <a:ln>
                                        <a:noFill/>
                                      </a:ln>
                                      <a:effectLst/>
                                      <a:uLnTx/>
                                      <a:uFillTx/>
                                      <a:latin typeface="Cambria Math" panose="02040503050406030204" pitchFamily="18" charset="0"/>
                                    </a:rPr>
                                    <m:t>𝐸</m:t>
                                  </m:r>
                                </m:num>
                                <m:den>
                                  <m:sSup>
                                    <m:sSupPr>
                                      <m:ctrlPr>
                                        <a:rPr kumimoji="0" lang="en-US" sz="6000" i="1" u="none" strike="noStrike" kern="1200" cap="none" spc="0" normalizeH="0" baseline="0" noProof="0" smtClean="0">
                                          <a:ln>
                                            <a:noFill/>
                                          </a:ln>
                                          <a:effectLst/>
                                          <a:uLnTx/>
                                          <a:uFillTx/>
                                          <a:latin typeface="Cambria Math" panose="02040503050406030204" pitchFamily="18" charset="0"/>
                                        </a:rPr>
                                      </m:ctrlPr>
                                    </m:sSupPr>
                                    <m:e>
                                      <m:r>
                                        <a:rPr kumimoji="0" lang="en-US" sz="6000" b="0" i="1" u="none" strike="noStrike" kern="1200" cap="none" spc="0" normalizeH="0" baseline="0" noProof="0" smtClean="0">
                                          <a:ln>
                                            <a:noFill/>
                                          </a:ln>
                                          <a:effectLst/>
                                          <a:uLnTx/>
                                          <a:uFillTx/>
                                          <a:latin typeface="Cambria Math" panose="02040503050406030204" pitchFamily="18" charset="0"/>
                                        </a:rPr>
                                        <m:t>𝑣</m:t>
                                      </m:r>
                                    </m:e>
                                    <m:sup>
                                      <m:r>
                                        <a:rPr kumimoji="0" lang="en-US" sz="6000" i="1" u="none" strike="noStrike" kern="1200" cap="none" spc="0" normalizeH="0" baseline="0" noProof="0" smtClean="0">
                                          <a:ln>
                                            <a:noFill/>
                                          </a:ln>
                                          <a:effectLst/>
                                          <a:uLnTx/>
                                          <a:uFillTx/>
                                          <a:latin typeface="Cambria Math" panose="02040503050406030204" pitchFamily="18" charset="0"/>
                                        </a:rPr>
                                        <m:t>2</m:t>
                                      </m:r>
                                    </m:sup>
                                  </m:sSup>
                                </m:den>
                              </m:f>
                            </m:oMath>
                          </a14:m>
                          <a:endParaRPr lang="en-US" sz="6000" dirty="0">
                            <a:solidFill>
                              <a:sysClr val="windowText" lastClr="000000"/>
                            </a:solidFill>
                            <a:latin typeface="+mj-lt"/>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6000" kern="1200" dirty="0"/>
                            <a:t>v = </a:t>
                          </a:r>
                          <a14:m>
                            <m:oMath xmlns:m="http://schemas.openxmlformats.org/officeDocument/2006/math">
                              <m:rad>
                                <m:radPr>
                                  <m:degHide m:val="on"/>
                                  <m:ctrlPr>
                                    <a:rPr lang="en-US" sz="6000" i="1" kern="1200" dirty="0" smtClean="0">
                                      <a:latin typeface="Cambria Math" panose="02040503050406030204" pitchFamily="18" charset="0"/>
                                    </a:rPr>
                                  </m:ctrlPr>
                                </m:radPr>
                                <m:deg/>
                                <m:e>
                                  <m:f>
                                    <m:fPr>
                                      <m:ctrlPr>
                                        <a:rPr lang="en-US" sz="6000" i="1" kern="1200" dirty="0" smtClean="0">
                                          <a:latin typeface="Cambria Math" panose="02040503050406030204" pitchFamily="18" charset="0"/>
                                        </a:rPr>
                                      </m:ctrlPr>
                                    </m:fPr>
                                    <m:num>
                                      <m:r>
                                        <a:rPr lang="en-US" sz="6000" b="0" i="1" kern="1200" dirty="0" smtClean="0">
                                          <a:latin typeface="Cambria Math" panose="02040503050406030204" pitchFamily="18" charset="0"/>
                                        </a:rPr>
                                        <m:t>2</m:t>
                                      </m:r>
                                      <m:r>
                                        <a:rPr lang="en-US" sz="6000" b="0" i="1" kern="1200" dirty="0" smtClean="0">
                                          <a:latin typeface="Cambria Math" panose="02040503050406030204" pitchFamily="18" charset="0"/>
                                        </a:rPr>
                                        <m:t>𝐾𝐸</m:t>
                                      </m:r>
                                    </m:num>
                                    <m:den>
                                      <m:r>
                                        <a:rPr lang="en-US" sz="6000" b="0" i="1" kern="1200" dirty="0" smtClean="0">
                                          <a:latin typeface="Cambria Math" panose="02040503050406030204" pitchFamily="18" charset="0"/>
                                        </a:rPr>
                                        <m:t>𝑚</m:t>
                                      </m:r>
                                    </m:den>
                                  </m:f>
                                </m:e>
                              </m:rad>
                            </m:oMath>
                          </a14:m>
                          <a:endParaRPr lang="en-US" sz="60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3" name="Table 2">
                <a:extLst>
                  <a:ext uri="{FF2B5EF4-FFF2-40B4-BE49-F238E27FC236}">
                    <a16:creationId xmlns:a16="http://schemas.microsoft.com/office/drawing/2014/main" id="{EE1D589D-2EFD-4D22-A158-1DA36E152C34}"/>
                  </a:ext>
                </a:extLst>
              </p:cNvPr>
              <p:cNvGraphicFramePr>
                <a:graphicFrameLocks noGrp="1"/>
              </p:cNvGraphicFramePr>
              <p:nvPr/>
            </p:nvGraphicFramePr>
            <p:xfrm>
              <a:off x="609600" y="2694903"/>
              <a:ext cx="10881143" cy="2858673"/>
            </p:xfrm>
            <a:graphic>
              <a:graphicData uri="http://schemas.openxmlformats.org/drawingml/2006/table">
                <a:tbl>
                  <a:tblPr firstRow="1" bandRow="1">
                    <a:tableStyleId>{284E427A-3D55-4303-BF80-6455036E1DE7}</a:tableStyleId>
                  </a:tblPr>
                  <a:tblGrid>
                    <a:gridCol w="4094922">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738221">
                      <a:extLst>
                        <a:ext uri="{9D8B030D-6E8A-4147-A177-3AD203B41FA5}">
                          <a16:colId xmlns:a16="http://schemas.microsoft.com/office/drawing/2014/main" val="20002"/>
                        </a:ext>
                      </a:extLst>
                    </a:gridCol>
                  </a:tblGrid>
                  <a:tr h="87548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Kinetic Energy</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mass</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3600" dirty="0"/>
                            <a:t>height</a:t>
                          </a:r>
                          <a:endParaRPr lang="en-US" sz="3600" dirty="0">
                            <a:solidFill>
                              <a:sysClr val="windowText" lastClr="000000"/>
                            </a:solidFill>
                          </a:endParaRPr>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983193">
                    <a:tc>
                      <a:txBody>
                        <a:bodyPr/>
                        <a:lstStyle/>
                        <a:p>
                          <a:endParaRPr lang="en-US"/>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190" t="-48160" r="-166964" b="-3374"/>
                          </a:stretch>
                        </a:blipFill>
                      </a:tcPr>
                    </a:tc>
                    <a:tc>
                      <a:txBody>
                        <a:bodyPr/>
                        <a:lstStyle/>
                        <a:p>
                          <a:endParaRPr lang="en-US"/>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36000" t="-48160" r="-124400" b="-3374"/>
                          </a:stretch>
                        </a:blipFill>
                      </a:tcPr>
                    </a:tc>
                    <a:tc>
                      <a:txBody>
                        <a:bodyPr/>
                        <a:lstStyle/>
                        <a:p>
                          <a:endParaRPr lang="en-US"/>
                        </a:p>
                      </a:txBody>
                      <a:tcPr marL="122452" marR="122452" marT="61226" marB="612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92496" t="-48160" r="-1468" b="-3374"/>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1610801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#1</a:t>
            </a:r>
          </a:p>
        </p:txBody>
      </p:sp>
      <p:sp>
        <p:nvSpPr>
          <p:cNvPr id="23555" name="Rectangle 3"/>
          <p:cNvSpPr>
            <a:spLocks noGrp="1" noChangeArrowheads="1"/>
          </p:cNvSpPr>
          <p:nvPr>
            <p:ph idx="1"/>
          </p:nvPr>
        </p:nvSpPr>
        <p:spPr/>
        <p:txBody>
          <a:bodyPr/>
          <a:lstStyle/>
          <a:p>
            <a:pPr marL="0" marR="0">
              <a:spcBef>
                <a:spcPts val="0"/>
              </a:spcBef>
              <a:spcAft>
                <a:spcPts val="0"/>
              </a:spcAft>
            </a:pPr>
            <a:r>
              <a:rPr lang="en-US" dirty="0">
                <a:latin typeface="+mj-lt"/>
                <a:ea typeface="Times New Roman" panose="02020603050405020304" pitchFamily="18" charset="0"/>
              </a:rPr>
              <a:t>A bicycle and rider with a combined mass of 110kg are traveling at a speed of 8m/s. What is the kinetic energy of the bicycle and rider?</a:t>
            </a: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284332173"/>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KE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110kg</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4"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1000" y="5438130"/>
            <a:ext cx="1063604" cy="461665"/>
          </a:xfrm>
          <a:prstGeom prst="rect">
            <a:avLst/>
          </a:prstGeom>
          <a:noFill/>
        </p:spPr>
        <p:txBody>
          <a:bodyPr wrap="square" rtlCol="0">
            <a:spAutoFit/>
          </a:bodyPr>
          <a:lstStyle/>
          <a:p>
            <a:r>
              <a:rPr lang="en-US" sz="2400" dirty="0"/>
              <a:t>8 m/s</a:t>
            </a:r>
            <a:endParaRPr lang="en-US" sz="2400" baseline="30000"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4998470"/>
                <a:ext cx="3535901" cy="78380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400" i="1">
                              <a:solidFill>
                                <a:schemeClr val="tx1"/>
                              </a:solidFill>
                              <a:latin typeface="Cambria Math" panose="02040503050406030204" pitchFamily="18" charset="0"/>
                            </a:rPr>
                          </m:ctrlPr>
                        </m:dPr>
                        <m:e>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110</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kg</m:t>
                          </m:r>
                        </m:e>
                      </m:d>
                      <m:sSup>
                        <m:sSupPr>
                          <m:ctrlPr>
                            <a:rPr lang="en-US" sz="2400" i="1">
                              <a:solidFill>
                                <a:schemeClr val="tx1"/>
                              </a:solidFill>
                              <a:latin typeface="Cambria Math" panose="02040503050406030204" pitchFamily="18" charset="0"/>
                            </a:rPr>
                          </m:ctrlPr>
                        </m:sSupPr>
                        <m:e>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(8</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s</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e>
                        <m:sup>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oMath>
                  </m:oMathPara>
                </a14:m>
                <a:endParaRPr lang="en-US" sz="2400" dirty="0"/>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4998470"/>
                <a:ext cx="3535901" cy="783804"/>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4987914"/>
                <a:ext cx="1904999" cy="78380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m:t>
                      </m:r>
                      <m:sSup>
                        <m:sSupPr>
                          <m:ctrlPr>
                            <a:rPr lang="en-US" sz="2400" i="1">
                              <a:solidFill>
                                <a:schemeClr val="tx1"/>
                              </a:solidFill>
                              <a:latin typeface="Cambria Math" panose="02040503050406030204" pitchFamily="18" charset="0"/>
                            </a:rPr>
                          </m:ctrlPr>
                        </m:sSupPr>
                        <m:e>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v</m:t>
                          </m:r>
                        </m:e>
                        <m:sup>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4987914"/>
                <a:ext cx="1904999" cy="783804"/>
              </a:xfrm>
              <a:prstGeom prst="rect">
                <a:avLst/>
              </a:prstGeom>
              <a:blipFill>
                <a:blip r:embed="rId3"/>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2637D1EF-A65A-4019-97E8-26C5FA86A469}"/>
              </a:ext>
            </a:extLst>
          </p:cNvPr>
          <p:cNvSpPr txBox="1"/>
          <p:nvPr/>
        </p:nvSpPr>
        <p:spPr>
          <a:xfrm>
            <a:off x="6409110" y="6019441"/>
            <a:ext cx="2090313" cy="461665"/>
          </a:xfrm>
          <a:prstGeom prst="rect">
            <a:avLst/>
          </a:prstGeom>
          <a:noFill/>
        </p:spPr>
        <p:txBody>
          <a:bodyPr wrap="square" rtlCol="0">
            <a:spAutoFit/>
          </a:bodyPr>
          <a:lstStyle/>
          <a:p>
            <a:r>
              <a:rPr lang="en-US" sz="2400" dirty="0"/>
              <a:t>KE = 3520J</a:t>
            </a:r>
            <a:endParaRPr lang="en-US" sz="2400" baseline="30000" dirty="0"/>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114321"/>
                <a:ext cx="3813316" cy="613886"/>
              </a:xfrm>
              <a:prstGeom prst="rect">
                <a:avLst/>
              </a:prstGeom>
              <a:noFill/>
            </p:spPr>
            <p:txBody>
              <a:bodyPr wrap="square" rtlCol="0">
                <a:spAutoFit/>
              </a:bodyPr>
              <a:lstStyle/>
              <a:p>
                <a14:m>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400" i="1">
                            <a:solidFill>
                              <a:schemeClr val="tx1"/>
                            </a:solidFill>
                            <a:latin typeface="Cambria Math" panose="02040503050406030204" pitchFamily="18" charset="0"/>
                          </a:rPr>
                        </m:ctrlPr>
                      </m:dPr>
                      <m:e>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110</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kg</m:t>
                        </m:r>
                      </m:e>
                    </m:d>
                    <m:sSup>
                      <m:sSupPr>
                        <m:ctrlPr>
                          <a:rPr lang="en-US" sz="2400" i="1">
                            <a:solidFill>
                              <a:schemeClr val="tx1"/>
                            </a:solidFill>
                            <a:latin typeface="Cambria Math" panose="02040503050406030204" pitchFamily="18" charset="0"/>
                          </a:rPr>
                        </m:ctrlPr>
                      </m:sSupPr>
                      <m:e>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64</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m:t>
                        </m:r>
                        <m:r>
                          <a:rPr lang="en-US" sz="2400" b="0" i="0" baseline="300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s</m:t>
                        </m:r>
                      </m:e>
                      <m:sup>
                        <m: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t>)</a:t>
                </a:r>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114321"/>
                <a:ext cx="3813316" cy="613886"/>
              </a:xfrm>
              <a:prstGeom prst="rect">
                <a:avLst/>
              </a:prstGeom>
              <a:blipFill>
                <a:blip r:embed="rId4"/>
                <a:stretch>
                  <a:fillRect b="-89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DC35D0A7-393E-46BC-B0AC-E302B0A18FD8}"/>
                  </a:ext>
                </a:extLst>
              </p:cNvPr>
              <p:cNvSpPr txBox="1"/>
              <p:nvPr/>
            </p:nvSpPr>
            <p:spPr>
              <a:xfrm>
                <a:off x="2595794" y="5860574"/>
                <a:ext cx="3813316" cy="783804"/>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400" i="1">
                              <a:solidFill>
                                <a:schemeClr val="tx1"/>
                              </a:solidFill>
                              <a:latin typeface="Cambria Math" panose="02040503050406030204" pitchFamily="18" charset="0"/>
                            </a:rPr>
                          </m:ctrlPr>
                        </m:dPr>
                        <m:e>
                          <m:r>
                            <a:rPr lang="en-US" sz="2400" b="0" i="0" smtClean="0">
                              <a:solidFill>
                                <a:schemeClr val="tx1"/>
                              </a:solidFill>
                              <a:latin typeface="Cambria Math" panose="02040503050406030204" pitchFamily="18" charset="0"/>
                            </a:rPr>
                            <m:t>7040</m:t>
                          </m:r>
                          <m:r>
                            <m:rPr>
                              <m:sty m:val="p"/>
                            </m:rPr>
                            <a:rPr lang="en-US" sz="2400" b="0" i="0" smtClean="0">
                              <a:solidFill>
                                <a:schemeClr val="tx1"/>
                              </a:solidFill>
                              <a:latin typeface="Cambria Math" panose="02040503050406030204" pitchFamily="18" charset="0"/>
                            </a:rPr>
                            <m:t>J</m:t>
                          </m:r>
                        </m:e>
                      </m:d>
                    </m:oMath>
                  </m:oMathPara>
                </a14:m>
                <a:endParaRPr lang="en-US" sz="2400" dirty="0"/>
              </a:p>
            </p:txBody>
          </p:sp>
        </mc:Choice>
        <mc:Fallback>
          <p:sp>
            <p:nvSpPr>
              <p:cNvPr id="13" name="TextBox 12">
                <a:extLst>
                  <a:ext uri="{FF2B5EF4-FFF2-40B4-BE49-F238E27FC236}">
                    <a16:creationId xmlns:a16="http://schemas.microsoft.com/office/drawing/2014/main" id="{DC35D0A7-393E-46BC-B0AC-E302B0A18FD8}"/>
                  </a:ext>
                </a:extLst>
              </p:cNvPr>
              <p:cNvSpPr txBox="1">
                <a:spLocks noRot="1" noChangeAspect="1" noMove="1" noResize="1" noEditPoints="1" noAdjustHandles="1" noChangeArrowheads="1" noChangeShapeType="1" noTextEdit="1"/>
              </p:cNvSpPr>
              <p:nvPr/>
            </p:nvSpPr>
            <p:spPr>
              <a:xfrm>
                <a:off x="2595794" y="5860574"/>
                <a:ext cx="3813316" cy="783804"/>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#2</a:t>
            </a:r>
          </a:p>
        </p:txBody>
      </p:sp>
      <p:sp>
        <p:nvSpPr>
          <p:cNvPr id="23555" name="Rectangle 3"/>
          <p:cNvSpPr>
            <a:spLocks noGrp="1" noChangeArrowheads="1"/>
          </p:cNvSpPr>
          <p:nvPr>
            <p:ph idx="1"/>
          </p:nvPr>
        </p:nvSpPr>
        <p:spPr/>
        <p:txBody>
          <a:bodyPr/>
          <a:lstStyle/>
          <a:p>
            <a:pPr marL="0" marR="0">
              <a:spcBef>
                <a:spcPts val="0"/>
              </a:spcBef>
              <a:spcAft>
                <a:spcPts val="0"/>
              </a:spcAft>
            </a:pPr>
            <a:r>
              <a:rPr lang="en-US" sz="3200" dirty="0">
                <a:effectLst/>
                <a:latin typeface="+mj-lt"/>
                <a:ea typeface="Times New Roman" panose="02020603050405020304" pitchFamily="18" charset="0"/>
              </a:rPr>
              <a:t>Find the kinetic energy of a .1kg toy truck moving at a speed of 1.1m/s.</a:t>
            </a:r>
            <a:endParaRPr lang="en-US" altLang="en-US" dirty="0">
              <a:latin typeface="+mj-lt"/>
            </a:endParaRPr>
          </a:p>
          <a:p>
            <a:pPr marL="0" indent="0">
              <a:lnSpc>
                <a:spcPct val="90000"/>
              </a:lnSpc>
              <a:buNone/>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KE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914400" cy="461665"/>
          </a:xfrm>
          <a:prstGeom prst="rect">
            <a:avLst/>
          </a:prstGeom>
          <a:noFill/>
        </p:spPr>
        <p:txBody>
          <a:bodyPr wrap="square" rtlCol="0">
            <a:spAutoFit/>
          </a:bodyPr>
          <a:lstStyle/>
          <a:p>
            <a:r>
              <a:rPr lang="en-US" sz="2400" dirty="0"/>
              <a:t>.1kg</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4"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211087" cy="461665"/>
          </a:xfrm>
          <a:prstGeom prst="rect">
            <a:avLst/>
          </a:prstGeom>
          <a:noFill/>
        </p:spPr>
        <p:txBody>
          <a:bodyPr wrap="square" rtlCol="0">
            <a:spAutoFit/>
          </a:bodyPr>
          <a:lstStyle/>
          <a:p>
            <a:r>
              <a:rPr lang="en-US" sz="2400" dirty="0"/>
              <a:t>1.1 m/s</a:t>
            </a:r>
            <a:endParaRPr lang="en-US" sz="2400" baseline="30000"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050231" y="4998470"/>
                <a:ext cx="3535901" cy="78380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400" i="1">
                              <a:solidFill>
                                <a:schemeClr val="tx1"/>
                              </a:solidFill>
                              <a:latin typeface="Cambria Math" panose="02040503050406030204" pitchFamily="18" charset="0"/>
                            </a:rPr>
                          </m:ctrlPr>
                        </m:dPr>
                        <m:e>
                          <m:r>
                            <a:rPr lang="en-US" sz="2400" b="0" i="0" smtClean="0">
                              <a:solidFill>
                                <a:schemeClr val="tx1"/>
                              </a:solidFill>
                              <a:latin typeface="Cambria Math" panose="02040503050406030204" pitchFamily="18" charset="0"/>
                            </a:rPr>
                            <m:t>.1</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kg</m:t>
                          </m:r>
                        </m:e>
                      </m:d>
                      <m:sSup>
                        <m:sSupPr>
                          <m:ctrlPr>
                            <a:rPr lang="en-US" sz="2400" i="1">
                              <a:solidFill>
                                <a:schemeClr val="tx1"/>
                              </a:solidFill>
                              <a:latin typeface="Cambria Math" panose="02040503050406030204" pitchFamily="18" charset="0"/>
                            </a:rPr>
                          </m:ctrlPr>
                        </m:sSupPr>
                        <m:e>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1.1</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s</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e>
                        <m:sup>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oMath>
                  </m:oMathPara>
                </a14:m>
                <a:endParaRPr lang="en-US" sz="2400" dirty="0"/>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050231" y="4998470"/>
                <a:ext cx="3535901" cy="783804"/>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078759" y="4987914"/>
                <a:ext cx="1904999" cy="78380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m:t>
                      </m:r>
                      <m:sSup>
                        <m:sSupPr>
                          <m:ctrlPr>
                            <a:rPr lang="en-US" sz="2400" i="1">
                              <a:solidFill>
                                <a:schemeClr val="tx1"/>
                              </a:solidFill>
                              <a:latin typeface="Cambria Math" panose="02040503050406030204" pitchFamily="18" charset="0"/>
                            </a:rPr>
                          </m:ctrlPr>
                        </m:sSupPr>
                        <m:e>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v</m:t>
                          </m:r>
                        </m:e>
                        <m:sup>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078759" y="4987914"/>
                <a:ext cx="1904999" cy="783804"/>
              </a:xfrm>
              <a:prstGeom prst="rect">
                <a:avLst/>
              </a:prstGeom>
              <a:blipFill>
                <a:blip r:embed="rId3"/>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2637D1EF-A65A-4019-97E8-26C5FA86A469}"/>
              </a:ext>
            </a:extLst>
          </p:cNvPr>
          <p:cNvSpPr txBox="1"/>
          <p:nvPr/>
        </p:nvSpPr>
        <p:spPr>
          <a:xfrm>
            <a:off x="6609333" y="5954337"/>
            <a:ext cx="2039992" cy="461665"/>
          </a:xfrm>
          <a:prstGeom prst="rect">
            <a:avLst/>
          </a:prstGeom>
          <a:noFill/>
        </p:spPr>
        <p:txBody>
          <a:bodyPr wrap="square" rtlCol="0">
            <a:spAutoFit/>
          </a:bodyPr>
          <a:lstStyle/>
          <a:p>
            <a:r>
              <a:rPr lang="en-US" sz="2400" dirty="0"/>
              <a:t>KE = .0605J</a:t>
            </a:r>
            <a:endParaRPr lang="en-US" sz="2400" baseline="30000" dirty="0"/>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811009" y="5114321"/>
                <a:ext cx="3595169" cy="613886"/>
              </a:xfrm>
              <a:prstGeom prst="rect">
                <a:avLst/>
              </a:prstGeom>
              <a:noFill/>
            </p:spPr>
            <p:txBody>
              <a:bodyPr wrap="square" rtlCol="0">
                <a:spAutoFit/>
              </a:bodyPr>
              <a:lstStyle/>
              <a:p>
                <a14:m>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400" i="1">
                            <a:solidFill>
                              <a:schemeClr val="tx1"/>
                            </a:solidFill>
                            <a:latin typeface="Cambria Math" panose="02040503050406030204" pitchFamily="18" charset="0"/>
                          </a:rPr>
                        </m:ctrlPr>
                      </m:dPr>
                      <m:e>
                        <m:r>
                          <a:rPr lang="en-US" sz="2400" b="0" i="0" smtClean="0">
                            <a:solidFill>
                              <a:schemeClr val="tx1"/>
                            </a:solidFill>
                            <a:latin typeface="Cambria Math" panose="02040503050406030204" pitchFamily="18" charset="0"/>
                          </a:rPr>
                          <m:t>.1</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kg</m:t>
                        </m:r>
                      </m:e>
                    </m:d>
                    <m:sSup>
                      <m:sSupPr>
                        <m:ctrlPr>
                          <a:rPr lang="en-US" sz="2400" i="1">
                            <a:solidFill>
                              <a:schemeClr val="tx1"/>
                            </a:solidFill>
                            <a:latin typeface="Cambria Math" panose="02040503050406030204" pitchFamily="18" charset="0"/>
                          </a:rPr>
                        </m:ctrlPr>
                      </m:sSupPr>
                      <m:e>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1.21</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m:t>
                        </m:r>
                        <m:r>
                          <a:rPr lang="en-US" sz="2400" b="0" i="0" baseline="300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s</m:t>
                        </m:r>
                      </m:e>
                      <m:sup>
                        <m: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t>)</a:t>
                </a:r>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811009" y="5114321"/>
                <a:ext cx="3595169" cy="613886"/>
              </a:xfrm>
              <a:prstGeom prst="rect">
                <a:avLst/>
              </a:prstGeom>
              <a:blipFill>
                <a:blip r:embed="rId4"/>
                <a:stretch>
                  <a:fillRect r="-508" b="-89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516F79AD-0287-4B8C-A0AB-4D1EA4F3554E}"/>
                  </a:ext>
                </a:extLst>
              </p:cNvPr>
              <p:cNvSpPr txBox="1"/>
              <p:nvPr/>
            </p:nvSpPr>
            <p:spPr>
              <a:xfrm>
                <a:off x="2815382" y="5821097"/>
                <a:ext cx="3595169" cy="783804"/>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400" i="1" smtClean="0">
                              <a:solidFill>
                                <a:schemeClr val="tx1"/>
                              </a:solidFill>
                              <a:latin typeface="Cambria Math" panose="02040503050406030204" pitchFamily="18" charset="0"/>
                            </a:rPr>
                          </m:ctrlPr>
                        </m:dPr>
                        <m:e>
                          <m:r>
                            <a:rPr lang="en-US" sz="2400" b="0" i="0" smtClean="0">
                              <a:solidFill>
                                <a:schemeClr val="tx1"/>
                              </a:solidFill>
                              <a:latin typeface="Cambria Math" panose="02040503050406030204" pitchFamily="18" charset="0"/>
                            </a:rPr>
                            <m:t>.1</m:t>
                          </m:r>
                          <m:r>
                            <a:rPr lang="en-US" sz="2400" b="0" i="0" smtClean="0">
                              <a:solidFill>
                                <a:schemeClr val="tx1"/>
                              </a:solidFill>
                              <a:latin typeface="Cambria Math" panose="02040503050406030204" pitchFamily="18" charset="0"/>
                            </a:rPr>
                            <m:t>21</m:t>
                          </m:r>
                          <m:r>
                            <m:rPr>
                              <m:sty m:val="p"/>
                            </m:rPr>
                            <a:rPr lang="en-US" sz="2400" b="0" i="0" smtClean="0">
                              <a:solidFill>
                                <a:schemeClr val="tx1"/>
                              </a:solidFill>
                              <a:latin typeface="Cambria Math" panose="02040503050406030204" pitchFamily="18" charset="0"/>
                            </a:rPr>
                            <m:t>J</m:t>
                          </m:r>
                        </m:e>
                      </m:d>
                    </m:oMath>
                  </m:oMathPara>
                </a14:m>
                <a:endParaRPr lang="en-US" sz="2400" dirty="0"/>
              </a:p>
            </p:txBody>
          </p:sp>
        </mc:Choice>
        <mc:Fallback>
          <p:sp>
            <p:nvSpPr>
              <p:cNvPr id="13" name="TextBox 12">
                <a:extLst>
                  <a:ext uri="{FF2B5EF4-FFF2-40B4-BE49-F238E27FC236}">
                    <a16:creationId xmlns:a16="http://schemas.microsoft.com/office/drawing/2014/main" id="{516F79AD-0287-4B8C-A0AB-4D1EA4F3554E}"/>
                  </a:ext>
                </a:extLst>
              </p:cNvPr>
              <p:cNvSpPr txBox="1">
                <a:spLocks noRot="1" noChangeAspect="1" noMove="1" noResize="1" noEditPoints="1" noAdjustHandles="1" noChangeArrowheads="1" noChangeShapeType="1" noTextEdit="1"/>
              </p:cNvSpPr>
              <p:nvPr/>
            </p:nvSpPr>
            <p:spPr>
              <a:xfrm>
                <a:off x="2815382" y="5821097"/>
                <a:ext cx="3595169" cy="783804"/>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08297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1" grpId="0"/>
      <p:bldP spid="12"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566</Words>
  <Application>Microsoft Office PowerPoint</Application>
  <PresentationFormat>Widescreen</PresentationFormat>
  <Paragraphs>143</Paragraphs>
  <Slides>11</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Calibri Light</vt:lpstr>
      <vt:lpstr>Cambria Math</vt:lpstr>
      <vt:lpstr>Comic Sans MS</vt:lpstr>
      <vt:lpstr>Times New Roman</vt:lpstr>
      <vt:lpstr>Wingdings</vt:lpstr>
      <vt:lpstr>Office Theme</vt:lpstr>
      <vt:lpstr>Default Design</vt:lpstr>
      <vt:lpstr>Rearranging Kinetic Energy Equation</vt:lpstr>
      <vt:lpstr>Learning Objectives</vt:lpstr>
      <vt:lpstr>Kinetic Energy Definition and Formula</vt:lpstr>
      <vt:lpstr>Formula Representation</vt:lpstr>
      <vt:lpstr>Solve for Mass (m)</vt:lpstr>
      <vt:lpstr>Solve for Velocity (v)</vt:lpstr>
      <vt:lpstr>Kinetic Energy Related Equations</vt:lpstr>
      <vt:lpstr>Calculation Example #1</vt:lpstr>
      <vt:lpstr>Calculation Example #2</vt:lpstr>
      <vt:lpstr>Calculation Example #3</vt:lpstr>
      <vt:lpstr>Calculation Example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33</cp:revision>
  <dcterms:created xsi:type="dcterms:W3CDTF">2021-09-23T18:00:58Z</dcterms:created>
  <dcterms:modified xsi:type="dcterms:W3CDTF">2021-10-01T13:22:40Z</dcterms:modified>
</cp:coreProperties>
</file>