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69"/>
  </p:notesMasterIdLst>
  <p:sldIdLst>
    <p:sldId id="257" r:id="rId2"/>
    <p:sldId id="258" r:id="rId3"/>
    <p:sldId id="323" r:id="rId4"/>
    <p:sldId id="279" r:id="rId5"/>
    <p:sldId id="259" r:id="rId6"/>
    <p:sldId id="260" r:id="rId7"/>
    <p:sldId id="284" r:id="rId8"/>
    <p:sldId id="261" r:id="rId9"/>
    <p:sldId id="262" r:id="rId10"/>
    <p:sldId id="263" r:id="rId11"/>
    <p:sldId id="285" r:id="rId12"/>
    <p:sldId id="314" r:id="rId13"/>
    <p:sldId id="287" r:id="rId14"/>
    <p:sldId id="319" r:id="rId15"/>
    <p:sldId id="281" r:id="rId16"/>
    <p:sldId id="309" r:id="rId17"/>
    <p:sldId id="264" r:id="rId18"/>
    <p:sldId id="265" r:id="rId19"/>
    <p:sldId id="308" r:id="rId20"/>
    <p:sldId id="266" r:id="rId21"/>
    <p:sldId id="267" r:id="rId22"/>
    <p:sldId id="310" r:id="rId23"/>
    <p:sldId id="311" r:id="rId24"/>
    <p:sldId id="312" r:id="rId25"/>
    <p:sldId id="313" r:id="rId26"/>
    <p:sldId id="283" r:id="rId27"/>
    <p:sldId id="286" r:id="rId28"/>
    <p:sldId id="268" r:id="rId29"/>
    <p:sldId id="269" r:id="rId30"/>
    <p:sldId id="302" r:id="rId31"/>
    <p:sldId id="288" r:id="rId32"/>
    <p:sldId id="289" r:id="rId33"/>
    <p:sldId id="290" r:id="rId34"/>
    <p:sldId id="303" r:id="rId35"/>
    <p:sldId id="291" r:id="rId36"/>
    <p:sldId id="304" r:id="rId37"/>
    <p:sldId id="292" r:id="rId38"/>
    <p:sldId id="305" r:id="rId39"/>
    <p:sldId id="300" r:id="rId40"/>
    <p:sldId id="270" r:id="rId41"/>
    <p:sldId id="306" r:id="rId42"/>
    <p:sldId id="307" r:id="rId43"/>
    <p:sldId id="317" r:id="rId44"/>
    <p:sldId id="271" r:id="rId45"/>
    <p:sldId id="293" r:id="rId46"/>
    <p:sldId id="272" r:id="rId47"/>
    <p:sldId id="315" r:id="rId48"/>
    <p:sldId id="318" r:id="rId49"/>
    <p:sldId id="273" r:id="rId50"/>
    <p:sldId id="275" r:id="rId51"/>
    <p:sldId id="316" r:id="rId52"/>
    <p:sldId id="294" r:id="rId53"/>
    <p:sldId id="295" r:id="rId54"/>
    <p:sldId id="297" r:id="rId55"/>
    <p:sldId id="320" r:id="rId56"/>
    <p:sldId id="298" r:id="rId57"/>
    <p:sldId id="274" r:id="rId58"/>
    <p:sldId id="276" r:id="rId59"/>
    <p:sldId id="321" r:id="rId60"/>
    <p:sldId id="299" r:id="rId61"/>
    <p:sldId id="277" r:id="rId62"/>
    <p:sldId id="322" r:id="rId63"/>
    <p:sldId id="278" r:id="rId64"/>
    <p:sldId id="324" r:id="rId65"/>
    <p:sldId id="280" r:id="rId66"/>
    <p:sldId id="301" r:id="rId67"/>
    <p:sldId id="282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3F8B5-1CC0-401D-8EFB-7BF9C5F1F3A5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D00A2-F74F-4048-A7C3-73492AAEA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9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D3D943A-6217-8180-8047-4358DF779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ADF24-E2BB-4744-B12D-275C5BF162E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C8E57EC-DFCC-D075-850D-F29D731C57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588BCCCA-CE87-AC64-1940-7B42BB2D8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9D03B3D-7425-25AE-5F20-2FF568A6EE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F3F5F1-C53E-4155-8C57-0D92E47ABE4D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F859964-E3DA-B258-7D21-4AEA31233D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A705EAA-1DDB-2DAB-FF87-65701255C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EDEF4E4-C127-5377-B001-A358B3C02B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0446E-E240-4146-8BC0-9DC4BB8FB41F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6B7E31E7-C0F9-8333-3FE7-3517F70B2A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297DA8A-0030-07C6-8EBF-659F54F30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6124E0-AE7D-DDE5-9235-0A76F89D6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C0104-51CB-432E-B48B-3281B008F0D7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BF6C89D6-C579-9667-E5A8-FE2FA078C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9EC2CBC2-7B64-B0AE-3B60-F5B9325DC3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C02A5FD-8D67-99EE-2759-7A30F5989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F13E7-87B5-4A8F-9699-E6CAEC4248E0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F13294F1-0CA8-83A4-8824-11959CD37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B6ACDEE-579C-0B45-8EC9-F8C4839F0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9CAADA-C516-52EA-4038-B02AAF77A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F9AD4-A008-4CC0-8251-8B7A1954D644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706F701D-AD03-8A78-3CFE-D2F80F2068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57C8D61B-425A-8409-18B8-B288AA72C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C91F25-168A-F9AA-D2C7-2AEA96D69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D5340-9486-43FA-862E-1B75F6CED920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52AEB39A-DDCD-1AAC-7955-20B837A98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32676AB-F7CC-C5AD-6D4F-E78F4D989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6832F83-8BD6-A85E-4961-2E0A5B26AF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AE0CCA-D5B3-4CEE-B49F-8751935FF3F0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56E4E8C-97FF-C717-A168-1157BD2C2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BAC06D1-8E99-A058-0C15-E8CCA29D0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3B94F74-362D-2E42-1AA4-875570931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F0F3C-4574-4A8C-9F62-F675CC1FDCB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2E530A2-89D6-B5A3-030F-39701A2B3F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3CDF48D9-2C11-9B75-5A0E-79AAE184A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61A8DE-5B10-2BFE-63CE-941B530015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244B1F-2E37-432A-B2D5-7052A1BEDE8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70708B3-49E4-0A32-9F5D-2FBF0CBA2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2F19F8A-E747-B57D-4642-0F55C3E8C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61A8DE-5B10-2BFE-63CE-941B530015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244B1F-2E37-432A-B2D5-7052A1BEDE8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70708B3-49E4-0A32-9F5D-2FBF0CBA2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2F19F8A-E747-B57D-4642-0F55C3E8C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62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0E1535C-1243-B6A4-C827-FC04FF730A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526C2-27EC-4E5A-BC0F-A868477FF51A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C0305758-9EA2-D213-EBC6-4209EC6B1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F59B1C8-49C1-1ED6-B508-8BE81AA69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91B38EA-5E23-129D-1F67-7F1BC3E9BF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24764-DBBC-4FB9-B159-7CB8C04EE06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B8FB843-552B-0724-1600-E74AD5929B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FADE0DAC-C445-2155-9FEB-93E04B544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61A8DE-5B10-2BFE-63CE-941B530015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244B1F-2E37-432A-B2D5-7052A1BEDE8E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70708B3-49E4-0A32-9F5D-2FBF0CBA2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2F19F8A-E747-B57D-4642-0F55C3E8C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899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E8963D3-C4A9-4832-7182-2A1BED3C3B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C7438-02A7-4375-B65E-FCED35C29C2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841D18D-6054-73FC-3037-8BEDB05B4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10CF0C1-CF7C-BA5F-FBA5-118A8C89B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EC3D-2629-E63F-DC1F-9BC087B06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7D777-FD54-CB95-3D8D-5D806C232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EA3DF-33E9-8246-37CD-6E4C107E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28339-3C48-07CA-FBF7-C085316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E5BDD-7DAE-8DE2-DD45-53272F52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5F83E-7984-4733-A728-2074FF1666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09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B85F-BA27-F203-5DB4-BACF83A0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2F679-601E-4D73-49A7-EDACE7625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6B5A-3D1C-59A1-D505-F99C6C3D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88FB8-8D42-BA53-A74C-130A2E1D4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9517D-B830-0717-900E-3E966A86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F2667-8064-44D8-AE73-92042E9F0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16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3EE10-542D-BA67-3BFE-26A3CDF24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A5B91-8D11-7445-D981-630D9513D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C9B9F-91EA-EE1C-C0DB-92F2271B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86726-AD4A-BE24-CAD8-764A84FBC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AA728-D9B2-6946-E2B2-219D7016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5565F-3085-4EF1-9F15-B6E34F253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255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C768-0D16-0995-6DF0-786410A98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2F2F6-784F-63B9-7FC9-7BC336DD7E2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8C0BE-BFC5-8979-D04F-8675E060F2E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2E1C32-9F48-7D6A-14C0-294E51E8D1B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F40405-921E-3F68-650F-D09C51BC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34583B-DDB0-03EB-DA6A-085E83AA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87134C-EE65-8F05-1D85-3BE7BDA9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342D531-D744-4C51-B93E-BF93CE15BE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251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6CB61-01F8-FEB4-D555-5DB6A7A0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86057-83E2-2D52-0EE2-BD6FD762191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BA0FF-7D95-2DDC-B943-5333D8F4C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1B3F5-E2C7-2503-9D0A-D7D15830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45F96-242C-8D86-7F93-23C31F4D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E092F-3C23-0B75-0FD7-A5598670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6C15C79-5F51-44CF-A20B-B7A0F8EE3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290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1905000"/>
            <a:ext cx="102616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FBD6-7C11-1C2D-D8D8-6D1A482B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FF1E8-C84A-4F29-4F26-83DE8029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C768-69DB-EDB9-92AF-076E50CF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A3EE-242C-4518-A0F8-B18F0BBC85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75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3D4A-8F19-3C75-19BA-FAC7BE5D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A486-1F4B-8FBC-AD14-62005130F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D459F-917D-05F6-EBCA-F94127FF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F11D0-545D-B768-0B0B-47DF1127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994B0-54FD-A542-60A7-E1DABBC5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6DD57-06F7-451D-94EC-3BC60F5A0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85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950E-195C-8103-26B3-DD4BBBB0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5E452-C0C6-C59A-943E-3DB3E3BAA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7F42B-F100-053F-7F5A-C0890FC9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C846-50BA-9864-E892-C89C073D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3F917-3A0A-9DDE-A6CE-91C0C37D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49D9A-406B-47E2-ABA8-682F65757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62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8C82-294A-E26D-F213-989A387B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ED980-C970-6EC4-07B7-2C94A8B92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AEB4B-89A7-57FD-8B08-A03661647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7899B-2BCC-A191-5868-EC1E6A6C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5AF11-6AD0-7361-AB73-1474B7E9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B71FF-DAD3-36D2-3055-FBDE2DED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15910-164B-4F50-851D-B58BD0BBAE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5DD-87AF-5074-5470-1B711B65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C48E7-76CA-957F-C7FD-7CF4A28FD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CF826-B0C4-6AAB-32C5-E60F94B3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98E66-6038-26CE-B632-536B818AD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D0C99-6E0A-E1FC-6EB0-A4A52D615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6A3EAE-97DF-EA2D-4D5A-435497B1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34F43-5AE0-D10C-6DA0-33537A84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CAF2F-8D72-8A7E-A7BD-4917FCA7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7DB15-B8CE-47C1-ACF5-00A71CE61B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36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3DB3-38CD-5FE8-1824-801A01BB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8A664-D358-67DD-A42B-14CCA85D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DB8A0-897D-23BB-A66F-9927EC62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FB5DB-816C-3CD4-52B5-83CCD934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FC78E-CAF0-4864-AE86-137846045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52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0FB5E-49BF-35C5-59E6-FCD221B7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F0270-A276-E16F-CF31-B7CD2A40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BCFD-B104-108A-93E9-EC427F6E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385E5-2213-413F-944A-939E487D1D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94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FF0E-E49D-27F9-4EDE-DF6EF1283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CE49-A524-F2DC-E68F-39DB3E88D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3133C-CB13-FAB0-E9CB-3A456D8D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38351-38D5-7613-7EC7-7E4E2211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2272D-5FB4-1391-F0A3-49CB56EA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051DD-80BD-796A-F15B-BB320781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75A35-FA63-4247-8E0A-750E49E344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43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69015-2E5D-7287-C412-AE887D53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E2747-1D42-2CE3-4BA4-AB1C128E22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56283-2B00-8A6C-C753-6A3D2689F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CA7F4-7C9D-71F6-D418-2B234D9F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BC196-DFB2-F5FC-12B3-5769EBBA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CFFEA-F6A0-E506-AB8B-5CF39059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6DCE3-28C2-441C-AF06-22A9CB469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3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A557A9F5-E66E-B512-6F17-8417C7D81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E996D6B-F75E-C9D2-83C5-382597505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A61AC155-0C9C-875E-9CF4-9EF991A210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5861DD73-501E-30AB-0084-A5E7C95C71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E8A53319-6A4F-67B1-1B36-18B110CEF9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C52041-B65F-46FD-A2A1-FEBD54A806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hyperlink" Target="http://images.google.com/imgres?imgurl=http://www.mii.org/Minerals/Minpics1/Quartzite%25203.jpg&amp;imgrefurl=http://www.mii.org/Minerals/photoqtz2.html&amp;usg=__tW4wJEGg8uEg7QFRImIvv49TetE=&amp;h=350&amp;w=360&amp;sz=37&amp;hl=en&amp;start=5&amp;um=1&amp;tbnid=2PUJGSxpHSThoM:&amp;tbnh=118&amp;tbnw=121&amp;prev=/images%3Fq%3Dquartzite%26hl%3Den%26rls%3Dcom.microsoft:en-us%26um%3D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11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Unit%201_Plate%20Tectonics/Day%203_Volcanoes/volcano.mov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350D7257-D135-4C02-3102-C6EA52056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7764" name="Picture 4">
            <a:extLst>
              <a:ext uri="{FF2B5EF4-FFF2-40B4-BE49-F238E27FC236}">
                <a16:creationId xmlns:a16="http://schemas.microsoft.com/office/drawing/2014/main" id="{44EC06F1-B7D6-519B-9D04-B7D0D02011C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835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5">
            <a:extLst>
              <a:ext uri="{FF2B5EF4-FFF2-40B4-BE49-F238E27FC236}">
                <a16:creationId xmlns:a16="http://schemas.microsoft.com/office/drawing/2014/main" id="{6FB2672D-440E-B910-CF4C-AF08F6130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134" y="1235075"/>
            <a:ext cx="7564438" cy="914400"/>
          </a:xfrm>
          <a:prstGeom prst="rect">
            <a:avLst/>
          </a:prstGeom>
          <a:solidFill>
            <a:srgbClr val="0000FF">
              <a:alpha val="5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FF0000"/>
                </a:solidFill>
                <a:latin typeface="Ravie" panose="04040805050809020602" pitchFamily="82" charset="0"/>
              </a:rPr>
              <a:t>Types of Rocks</a:t>
            </a:r>
          </a:p>
        </p:txBody>
      </p:sp>
    </p:spTree>
    <p:extLst>
      <p:ext uri="{BB962C8B-B14F-4D97-AF65-F5344CB8AC3E}">
        <p14:creationId xmlns:p14="http://schemas.microsoft.com/office/powerpoint/2010/main" val="32282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6492B4B-B909-2BE4-B8D7-98CF61135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dirty="0">
                <a:solidFill>
                  <a:srgbClr val="FFC000"/>
                </a:solidFill>
              </a:rPr>
              <a:t>Formation of Igneous Rocks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CABAE3B-7AED-4342-242E-808B4F4CB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498316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dirty="0"/>
              <a:t>(Igneous is Latin for </a:t>
            </a:r>
            <a:r>
              <a:rPr lang="en-US" altLang="en-US" sz="3600" b="1" u="sng" dirty="0"/>
              <a:t>FIRE</a:t>
            </a:r>
            <a:r>
              <a:rPr lang="en-US" altLang="en-US" sz="3600" dirty="0"/>
              <a:t>)</a:t>
            </a:r>
          </a:p>
          <a:p>
            <a:endParaRPr lang="en-US" altLang="en-US" sz="1200" dirty="0"/>
          </a:p>
          <a:p>
            <a:r>
              <a:rPr lang="en-US" altLang="en-US" sz="3600" dirty="0"/>
              <a:t>There are 2 Types of Formation Igneous Rocks</a:t>
            </a:r>
          </a:p>
          <a:p>
            <a:r>
              <a:rPr lang="en-US" altLang="en-US" sz="3600" dirty="0"/>
              <a:t>1) </a:t>
            </a:r>
            <a:r>
              <a:rPr lang="en-US" altLang="en-US" sz="3600" b="1" u="sng" dirty="0"/>
              <a:t>Intrusive</a:t>
            </a:r>
            <a:r>
              <a:rPr lang="en-US" altLang="en-US" sz="3600" dirty="0"/>
              <a:t> – inside the earth</a:t>
            </a:r>
          </a:p>
          <a:p>
            <a:pPr marL="0" indent="0">
              <a:buNone/>
            </a:pPr>
            <a:r>
              <a:rPr lang="en-US" altLang="en-US" sz="2400" dirty="0"/>
              <a:t>   - cools slowly from magma, Large crystals</a:t>
            </a:r>
          </a:p>
          <a:p>
            <a:pPr marL="0" indent="0">
              <a:buNone/>
            </a:pPr>
            <a:r>
              <a:rPr lang="en-US" altLang="en-US" sz="2400" dirty="0"/>
              <a:t>   - Coarse grained texture</a:t>
            </a:r>
          </a:p>
          <a:p>
            <a:r>
              <a:rPr lang="en-US" altLang="en-US" sz="3600" dirty="0"/>
              <a:t>2) </a:t>
            </a:r>
            <a:r>
              <a:rPr lang="en-US" altLang="en-US" sz="3600" b="1" u="sng" dirty="0"/>
              <a:t>Extrusive</a:t>
            </a:r>
            <a:r>
              <a:rPr lang="en-US" altLang="en-US" sz="3600" dirty="0"/>
              <a:t> – outside the earth</a:t>
            </a:r>
          </a:p>
          <a:p>
            <a:pPr marL="0" indent="0"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  - cools quickly from lava, small crystals</a:t>
            </a:r>
          </a:p>
          <a:p>
            <a:pPr marL="0" indent="0"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   - Fine grained texture</a:t>
            </a:r>
            <a:endParaRPr lang="en-US" altLang="en-US" sz="3600" dirty="0"/>
          </a:p>
        </p:txBody>
      </p:sp>
      <p:pic>
        <p:nvPicPr>
          <p:cNvPr id="2" name="Picture 4" descr="image004">
            <a:extLst>
              <a:ext uri="{FF2B5EF4-FFF2-40B4-BE49-F238E27FC236}">
                <a16:creationId xmlns:a16="http://schemas.microsoft.com/office/drawing/2014/main" id="{618C7F36-612A-844B-3BA2-EB83DC15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89" y="3629024"/>
            <a:ext cx="3429000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17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ABC90-5F45-E265-7C77-0A3A9896DF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FFC000"/>
                </a:solidFill>
              </a:rPr>
              <a:t>Composition of Igneous Rocks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7C0A9962-3E88-8BB4-365A-0B95C3F48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/>
              <a:t>Felsic</a:t>
            </a:r>
            <a:r>
              <a:rPr lang="en-US" altLang="en-US" b="1" dirty="0"/>
              <a:t>:</a:t>
            </a:r>
            <a:r>
              <a:rPr lang="en-US" altLang="en-US" dirty="0"/>
              <a:t> light colored rocks that are rich in elements such as aluminum, potassium, silicon, and sodium</a:t>
            </a:r>
          </a:p>
          <a:p>
            <a:pPr eaLnBrk="1" hangingPunct="1"/>
            <a:r>
              <a:rPr lang="en-US" altLang="en-US" b="1" u="sng" dirty="0"/>
              <a:t>Mafic</a:t>
            </a:r>
            <a:r>
              <a:rPr lang="en-US" altLang="en-US" b="1" dirty="0"/>
              <a:t>:</a:t>
            </a:r>
            <a:r>
              <a:rPr lang="en-US" altLang="en-US" dirty="0"/>
              <a:t> dark colored rocks that are rich in calcium, iron, and magnesium, poor in silicon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C2961E7-A1E5-89EC-DD20-40E2CD42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266" y="3863182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Felsic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E4FBD57-8545-2AE8-EBDC-0BACC0278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744" y="3891343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Mafic</a:t>
            </a:r>
          </a:p>
        </p:txBody>
      </p:sp>
      <p:pic>
        <p:nvPicPr>
          <p:cNvPr id="7" name="Picture 2" descr="granite">
            <a:extLst>
              <a:ext uri="{FF2B5EF4-FFF2-40B4-BE49-F238E27FC236}">
                <a16:creationId xmlns:a16="http://schemas.microsoft.com/office/drawing/2014/main" id="{4ABECFA8-C131-5816-DA21-08E386F0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538" y="4591189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hyolite">
            <a:extLst>
              <a:ext uri="{FF2B5EF4-FFF2-40B4-BE49-F238E27FC236}">
                <a16:creationId xmlns:a16="http://schemas.microsoft.com/office/drawing/2014/main" id="{BEA7582D-E078-4D41-7924-19D1D998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41" y="4591189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gabbro">
            <a:extLst>
              <a:ext uri="{FF2B5EF4-FFF2-40B4-BE49-F238E27FC236}">
                <a16:creationId xmlns:a16="http://schemas.microsoft.com/office/drawing/2014/main" id="{2A7C241D-A4E3-CF99-FA2A-CD05122E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7" y="4676914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basalt">
            <a:extLst>
              <a:ext uri="{FF2B5EF4-FFF2-40B4-BE49-F238E27FC236}">
                <a16:creationId xmlns:a16="http://schemas.microsoft.com/office/drawing/2014/main" id="{D8F8A78B-6BE0-B5A6-2F3D-183F0CBF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44" y="467247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A72ED-AB2F-90D1-69A3-1CD80D9F4AF2}"/>
              </a:ext>
            </a:extLst>
          </p:cNvPr>
          <p:cNvSpPr/>
          <p:nvPr/>
        </p:nvSpPr>
        <p:spPr>
          <a:xfrm>
            <a:off x="10283952" y="6252072"/>
            <a:ext cx="931665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Granite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9CF30C-EDCD-6452-4AA1-F709480B496B}"/>
              </a:ext>
            </a:extLst>
          </p:cNvPr>
          <p:cNvSpPr/>
          <p:nvPr/>
        </p:nvSpPr>
        <p:spPr>
          <a:xfrm>
            <a:off x="1158582" y="6355457"/>
            <a:ext cx="971741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Gabbro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A0BD4-1178-1413-801C-0E6AE1F8BF2A}"/>
              </a:ext>
            </a:extLst>
          </p:cNvPr>
          <p:cNvSpPr/>
          <p:nvPr/>
        </p:nvSpPr>
        <p:spPr>
          <a:xfrm>
            <a:off x="4122935" y="6436738"/>
            <a:ext cx="857927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Basalt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5CDDD3-A10D-1C6D-1080-F8CACCF2E76D}"/>
              </a:ext>
            </a:extLst>
          </p:cNvPr>
          <p:cNvSpPr/>
          <p:nvPr/>
        </p:nvSpPr>
        <p:spPr>
          <a:xfrm>
            <a:off x="7057884" y="6398696"/>
            <a:ext cx="1075936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Rhyolite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AAAC0C-3FE0-9FC8-4772-8C6D411B6CCE}"/>
              </a:ext>
            </a:extLst>
          </p:cNvPr>
          <p:cNvCxnSpPr/>
          <p:nvPr/>
        </p:nvCxnSpPr>
        <p:spPr>
          <a:xfrm flipH="1">
            <a:off x="2244734" y="4324847"/>
            <a:ext cx="693513" cy="34762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4051200-4AEB-75ED-C0C0-384D80AA8CE7}"/>
              </a:ext>
            </a:extLst>
          </p:cNvPr>
          <p:cNvCxnSpPr>
            <a:cxnSpLocks/>
          </p:cNvCxnSpPr>
          <p:nvPr/>
        </p:nvCxnSpPr>
        <p:spPr>
          <a:xfrm flipH="1">
            <a:off x="8533458" y="4276794"/>
            <a:ext cx="693513" cy="53435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0AFECB-B1A5-D3AE-F86C-036887F8C49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3125144" y="4353008"/>
            <a:ext cx="989082" cy="50202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B042C4-A225-3503-6165-1E4CC634AAE3}"/>
              </a:ext>
            </a:extLst>
          </p:cNvPr>
          <p:cNvCxnSpPr>
            <a:cxnSpLocks/>
          </p:cNvCxnSpPr>
          <p:nvPr/>
        </p:nvCxnSpPr>
        <p:spPr>
          <a:xfrm>
            <a:off x="9315538" y="4260066"/>
            <a:ext cx="504583" cy="42491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08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B266B7-A614-C1F2-4C92-168AFD756F1C}"/>
              </a:ext>
            </a:extLst>
          </p:cNvPr>
          <p:cNvSpPr/>
          <p:nvPr/>
        </p:nvSpPr>
        <p:spPr>
          <a:xfrm>
            <a:off x="1981200" y="1828800"/>
            <a:ext cx="9832428" cy="4343400"/>
          </a:xfrm>
          <a:prstGeom prst="rect">
            <a:avLst/>
          </a:prstGeom>
          <a:blipFill dpi="0" rotWithShape="1">
            <a:blip r:embed="rId2">
              <a:alphaModFix amt="1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AFE54-EC17-2981-6DA9-6676A5F38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600" y="1981200"/>
            <a:ext cx="5489028" cy="4406900"/>
          </a:xfrm>
        </p:spPr>
        <p:txBody>
          <a:bodyPr>
            <a:normAutofit/>
          </a:bodyPr>
          <a:lstStyle/>
          <a:p>
            <a:pPr marL="44450" indent="0">
              <a:buNone/>
              <a:defRPr/>
            </a:pPr>
            <a:r>
              <a:rPr lang="en-US" i="1" dirty="0"/>
              <a:t>Mafic – Scoria, </a:t>
            </a:r>
            <a:r>
              <a:rPr lang="en-US" b="1" i="1" dirty="0"/>
              <a:t>Basalt</a:t>
            </a:r>
            <a:r>
              <a:rPr lang="en-US" i="1" dirty="0"/>
              <a:t>, Gabbro</a:t>
            </a:r>
          </a:p>
          <a:p>
            <a:pPr marL="319088" lvl="1" indent="0">
              <a:buClr>
                <a:schemeClr val="accent1"/>
              </a:buClr>
              <a:buNone/>
              <a:defRPr/>
            </a:pPr>
            <a:r>
              <a:rPr lang="en-US" dirty="0"/>
              <a:t>Composition – rich in </a:t>
            </a:r>
            <a:r>
              <a:rPr lang="en-US" b="1" dirty="0"/>
              <a:t>Iron</a:t>
            </a:r>
            <a:r>
              <a:rPr lang="en-US" dirty="0"/>
              <a:t> (Fe) and </a:t>
            </a:r>
            <a:r>
              <a:rPr lang="en-US" b="1" dirty="0"/>
              <a:t>Magnesium</a:t>
            </a:r>
            <a:r>
              <a:rPr lang="en-US" dirty="0"/>
              <a:t> (Mg)</a:t>
            </a:r>
          </a:p>
          <a:p>
            <a:pPr marL="365125" lvl="1" indent="0">
              <a:buClr>
                <a:schemeClr val="accent1"/>
              </a:buClr>
              <a:buNone/>
              <a:defRPr/>
            </a:pPr>
            <a:r>
              <a:rPr lang="en-US" dirty="0"/>
              <a:t>Density – </a:t>
            </a:r>
            <a:r>
              <a:rPr lang="en-US" b="1" dirty="0"/>
              <a:t>higher</a:t>
            </a:r>
            <a:r>
              <a:rPr lang="en-US" dirty="0"/>
              <a:t> densities; Scoria = 2.55 g/cm</a:t>
            </a:r>
            <a:r>
              <a:rPr lang="en-US" baseline="30000" dirty="0"/>
              <a:t>3</a:t>
            </a:r>
          </a:p>
          <a:p>
            <a:pPr marL="365125" lvl="1" indent="0">
              <a:buClr>
                <a:schemeClr val="accent1"/>
              </a:buClr>
              <a:buNone/>
              <a:defRPr/>
            </a:pPr>
            <a:r>
              <a:rPr lang="en-US" dirty="0"/>
              <a:t>Color – </a:t>
            </a:r>
            <a:r>
              <a:rPr lang="en-US" b="1" dirty="0"/>
              <a:t>darker</a:t>
            </a:r>
            <a:r>
              <a:rPr lang="en-US" dirty="0"/>
              <a:t>; brown, black, and green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D8A8A1-DC69-12A2-2A02-F581FD2F3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372" y="1981200"/>
            <a:ext cx="5793828" cy="4406900"/>
          </a:xfrm>
        </p:spPr>
        <p:txBody>
          <a:bodyPr>
            <a:noAutofit/>
          </a:bodyPr>
          <a:lstStyle/>
          <a:p>
            <a:pPr marL="44450" indent="0">
              <a:buNone/>
              <a:defRPr/>
            </a:pPr>
            <a:r>
              <a:rPr lang="en-US" i="1" dirty="0"/>
              <a:t>Felsic – Pumice, Rhyolite, </a:t>
            </a:r>
            <a:r>
              <a:rPr lang="en-US" b="1" i="1" dirty="0"/>
              <a:t>Granite</a:t>
            </a:r>
          </a:p>
          <a:p>
            <a:pPr marL="365125" lvl="1" indent="0">
              <a:buClr>
                <a:schemeClr val="accent1"/>
              </a:buClr>
              <a:buNone/>
              <a:defRPr/>
            </a:pPr>
            <a:r>
              <a:rPr lang="en-US" dirty="0"/>
              <a:t>Composition – rich in </a:t>
            </a:r>
            <a:r>
              <a:rPr lang="en-US" b="1" dirty="0"/>
              <a:t>Silicon</a:t>
            </a:r>
            <a:r>
              <a:rPr lang="en-US" dirty="0"/>
              <a:t> (Si) and </a:t>
            </a:r>
            <a:r>
              <a:rPr lang="en-US" b="1" dirty="0"/>
              <a:t>Aluminum</a:t>
            </a:r>
            <a:r>
              <a:rPr lang="en-US" dirty="0"/>
              <a:t> (Al)</a:t>
            </a:r>
          </a:p>
          <a:p>
            <a:pPr marL="365125" lvl="1" indent="0">
              <a:buClr>
                <a:schemeClr val="accent1"/>
              </a:buClr>
              <a:buNone/>
              <a:defRPr/>
            </a:pPr>
            <a:r>
              <a:rPr lang="en-US" dirty="0"/>
              <a:t>Density – </a:t>
            </a:r>
            <a:r>
              <a:rPr lang="en-US" b="1" dirty="0"/>
              <a:t>lower</a:t>
            </a:r>
            <a:r>
              <a:rPr lang="en-US" dirty="0"/>
              <a:t> densities; Pumice = 0.64g/cm</a:t>
            </a:r>
            <a:r>
              <a:rPr lang="en-US" baseline="30000" dirty="0"/>
              <a:t>3</a:t>
            </a:r>
          </a:p>
          <a:p>
            <a:pPr marL="365125" lvl="1" indent="0">
              <a:buClr>
                <a:schemeClr val="accent1"/>
              </a:buClr>
              <a:buNone/>
              <a:defRPr/>
            </a:pPr>
            <a:r>
              <a:rPr lang="en-US" dirty="0"/>
              <a:t>Color – </a:t>
            </a:r>
            <a:r>
              <a:rPr lang="en-US" b="1" dirty="0"/>
              <a:t>lighter</a:t>
            </a:r>
            <a:r>
              <a:rPr lang="en-US" dirty="0"/>
              <a:t>; clear, white, pink, grey,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17FBFC-0CEC-7685-B183-E5240CFC67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Felsic vs. Mafic Composition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6468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ABC90-5F45-E265-7C77-0A3A9896DF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FFC000"/>
                </a:solidFill>
              </a:rPr>
              <a:t>Texture of Igneous Rocks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7C0A9962-3E88-8BB4-365A-0B95C3F48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/>
              <a:t>Coarse-grained</a:t>
            </a:r>
            <a:r>
              <a:rPr lang="en-US" altLang="en-US" b="1" dirty="0"/>
              <a:t>:  </a:t>
            </a:r>
            <a:r>
              <a:rPr lang="en-US" altLang="en-US" dirty="0"/>
              <a:t>takes longer to cool, giving mineral crystals more time to grow (Large crystals)</a:t>
            </a:r>
          </a:p>
          <a:p>
            <a:pPr eaLnBrk="1" hangingPunct="1"/>
            <a:r>
              <a:rPr lang="en-US" altLang="en-US" b="1" u="sng" dirty="0"/>
              <a:t>Fine-grained</a:t>
            </a:r>
            <a:r>
              <a:rPr lang="en-US" altLang="en-US" b="1" dirty="0"/>
              <a:t>:</a:t>
            </a:r>
            <a:r>
              <a:rPr lang="en-US" altLang="en-US" dirty="0"/>
              <a:t> cools quickly with little (Small) to no crystals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6EA349B-46C6-7D25-0868-8BB0CFA5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266" y="3863182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Fine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EC24B20-6A11-C102-70CF-CF49E5D0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744" y="3891343"/>
            <a:ext cx="1431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Coarse</a:t>
            </a:r>
          </a:p>
        </p:txBody>
      </p:sp>
      <p:pic>
        <p:nvPicPr>
          <p:cNvPr id="5" name="Picture 2" descr="granite">
            <a:extLst>
              <a:ext uri="{FF2B5EF4-FFF2-40B4-BE49-F238E27FC236}">
                <a16:creationId xmlns:a16="http://schemas.microsoft.com/office/drawing/2014/main" id="{61230973-E0AA-7DD5-E2E0-040D66EA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65" y="460402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rhyolite">
            <a:extLst>
              <a:ext uri="{FF2B5EF4-FFF2-40B4-BE49-F238E27FC236}">
                <a16:creationId xmlns:a16="http://schemas.microsoft.com/office/drawing/2014/main" id="{21C0440B-7599-E6FF-7348-9B778627A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41" y="4591189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abbro">
            <a:extLst>
              <a:ext uri="{FF2B5EF4-FFF2-40B4-BE49-F238E27FC236}">
                <a16:creationId xmlns:a16="http://schemas.microsoft.com/office/drawing/2014/main" id="{95864D7F-EE40-4252-58D4-61FD874B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7" y="4676914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basalt">
            <a:extLst>
              <a:ext uri="{FF2B5EF4-FFF2-40B4-BE49-F238E27FC236}">
                <a16:creationId xmlns:a16="http://schemas.microsoft.com/office/drawing/2014/main" id="{1C272B33-73D4-13AC-64A9-481C041FE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11" y="4634428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9F9353-F6C3-52A1-1A76-905084C9A7DF}"/>
              </a:ext>
            </a:extLst>
          </p:cNvPr>
          <p:cNvSpPr/>
          <p:nvPr/>
        </p:nvSpPr>
        <p:spPr>
          <a:xfrm>
            <a:off x="4883084" y="6308727"/>
            <a:ext cx="931665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Granite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544D6-BF96-6012-8029-E91F86BD7400}"/>
              </a:ext>
            </a:extLst>
          </p:cNvPr>
          <p:cNvSpPr/>
          <p:nvPr/>
        </p:nvSpPr>
        <p:spPr>
          <a:xfrm>
            <a:off x="1158582" y="6355457"/>
            <a:ext cx="971741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Gabbro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BC604-1455-D50E-537D-64668DD29651}"/>
              </a:ext>
            </a:extLst>
          </p:cNvPr>
          <p:cNvSpPr/>
          <p:nvPr/>
        </p:nvSpPr>
        <p:spPr>
          <a:xfrm>
            <a:off x="11139026" y="6398696"/>
            <a:ext cx="857927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Basalt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664C6A-6616-75E4-8EDF-264F9EC259F1}"/>
              </a:ext>
            </a:extLst>
          </p:cNvPr>
          <p:cNvSpPr/>
          <p:nvPr/>
        </p:nvSpPr>
        <p:spPr>
          <a:xfrm>
            <a:off x="7992180" y="6440559"/>
            <a:ext cx="1075936" cy="36933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47500"/>
                  <a:satMod val="137000"/>
                </a:sysClr>
              </a:gs>
              <a:gs pos="55000">
                <a:sysClr val="windowText" lastClr="000000">
                  <a:shade val="69000"/>
                  <a:satMod val="137000"/>
                </a:sysClr>
              </a:gs>
              <a:gs pos="100000">
                <a:sysClr val="windowText" lastClr="000000">
                  <a:shade val="98000"/>
                  <a:satMod val="137000"/>
                </a:sysClr>
              </a:gs>
            </a:gsLst>
            <a:lin ang="16200000" scaled="0"/>
          </a:gradFill>
          <a:ln>
            <a:noFill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Rhyolite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BAAE3C-8FDA-7412-33F7-31D281D49E63}"/>
              </a:ext>
            </a:extLst>
          </p:cNvPr>
          <p:cNvCxnSpPr/>
          <p:nvPr/>
        </p:nvCxnSpPr>
        <p:spPr>
          <a:xfrm flipH="1">
            <a:off x="2244734" y="4324847"/>
            <a:ext cx="693513" cy="34762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DAF749-1C67-F7D5-F72D-DA77E1FFF4BB}"/>
              </a:ext>
            </a:extLst>
          </p:cNvPr>
          <p:cNvCxnSpPr>
            <a:cxnSpLocks/>
          </p:cNvCxnSpPr>
          <p:nvPr/>
        </p:nvCxnSpPr>
        <p:spPr>
          <a:xfrm flipH="1">
            <a:off x="8533458" y="4276794"/>
            <a:ext cx="693513" cy="53435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351871-F4C6-DA47-9900-23DB93A831FB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3307552" y="4353008"/>
            <a:ext cx="806674" cy="50202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F96A2B-FDEB-DC2C-7909-EF64B2C17BD4}"/>
              </a:ext>
            </a:extLst>
          </p:cNvPr>
          <p:cNvCxnSpPr>
            <a:cxnSpLocks/>
          </p:cNvCxnSpPr>
          <p:nvPr/>
        </p:nvCxnSpPr>
        <p:spPr>
          <a:xfrm>
            <a:off x="9315538" y="4260066"/>
            <a:ext cx="504583" cy="42491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3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C2D4E2-A413-D804-AAEB-C63778265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82763"/>
            <a:ext cx="10972799" cy="4406900"/>
          </a:xfrm>
        </p:spPr>
        <p:txBody>
          <a:bodyPr/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Form from the </a:t>
            </a:r>
            <a:r>
              <a:rPr lang="en-US" b="1" dirty="0"/>
              <a:t>slow </a:t>
            </a:r>
            <a:r>
              <a:rPr lang="en-US" dirty="0"/>
              <a:t>cooling of </a:t>
            </a:r>
            <a:r>
              <a:rPr lang="en-US" b="1" dirty="0"/>
              <a:t>magma </a:t>
            </a:r>
            <a:r>
              <a:rPr lang="en-US" dirty="0"/>
              <a:t>within the Earth</a:t>
            </a:r>
          </a:p>
          <a:p>
            <a:pPr marL="640080" lvl="2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sz="3200" dirty="0"/>
              <a:t>- Slow </a:t>
            </a:r>
            <a:r>
              <a:rPr lang="en-US" sz="3200" b="1" dirty="0"/>
              <a:t>cooling </a:t>
            </a:r>
            <a:r>
              <a:rPr lang="en-US" sz="3200" dirty="0"/>
              <a:t>allows time for </a:t>
            </a:r>
            <a:r>
              <a:rPr lang="en-US" sz="3200" b="1" dirty="0"/>
              <a:t>large </a:t>
            </a:r>
            <a:r>
              <a:rPr lang="en-US" sz="3200" dirty="0"/>
              <a:t>crystals to grow</a:t>
            </a:r>
          </a:p>
          <a:p>
            <a:pPr marL="640080" lvl="2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sz="3200" dirty="0"/>
              <a:t>- Rocks have </a:t>
            </a:r>
            <a:r>
              <a:rPr lang="en-US" sz="3200" b="1" dirty="0"/>
              <a:t>large </a:t>
            </a:r>
            <a:r>
              <a:rPr lang="en-US" sz="3200" dirty="0"/>
              <a:t>crystals; </a:t>
            </a:r>
            <a:r>
              <a:rPr lang="en-US" sz="3200" b="1" dirty="0"/>
              <a:t>coarse</a:t>
            </a:r>
            <a:r>
              <a:rPr lang="en-US" sz="3200" dirty="0"/>
              <a:t>/rough texture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14406F-68BB-2906-2276-D93CF763451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Intrusive Igneous Rocks</a:t>
            </a:r>
            <a:endParaRPr lang="en-US" sz="4800" dirty="0"/>
          </a:p>
        </p:txBody>
      </p:sp>
      <p:pic>
        <p:nvPicPr>
          <p:cNvPr id="59396" name="Picture 9" descr="batholith_sm">
            <a:extLst>
              <a:ext uri="{FF2B5EF4-FFF2-40B4-BE49-F238E27FC236}">
                <a16:creationId xmlns:a16="http://schemas.microsoft.com/office/drawing/2014/main" id="{4DADEE83-6D61-FB30-BFA0-D43E377A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4616450"/>
            <a:ext cx="2413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0" descr="http://whyfiles.org/wp-content/uploads/2012/02/cross_section3.jpg">
            <a:extLst>
              <a:ext uri="{FF2B5EF4-FFF2-40B4-BE49-F238E27FC236}">
                <a16:creationId xmlns:a16="http://schemas.microsoft.com/office/drawing/2014/main" id="{37E2DF36-E4FA-FA18-C109-51D1E2EA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10114"/>
            <a:ext cx="35115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2" descr="http://gomyclass.com/geology10/files/lecture4/html/images/objects/obj95-2.jpg">
            <a:extLst>
              <a:ext uri="{FF2B5EF4-FFF2-40B4-BE49-F238E27FC236}">
                <a16:creationId xmlns:a16="http://schemas.microsoft.com/office/drawing/2014/main" id="{1E002507-F480-4A91-0E9E-69E086AA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4710114"/>
            <a:ext cx="30353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52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6492B4B-B909-2BE4-B8D7-98CF61135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j-ea"/>
                <a:cs typeface="+mj-cs"/>
              </a:rPr>
              <a:t>Intrusive Rocks</a:t>
            </a:r>
            <a:endParaRPr lang="en-US" altLang="en-US" sz="6000" dirty="0">
              <a:solidFill>
                <a:srgbClr val="FFC000"/>
              </a:solidFill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CABAE3B-7AED-4342-242E-808B4F4CB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Verdana" panose="020B0604030504040204" pitchFamily="34" charset="0"/>
              </a:rPr>
              <a:t>Formed inside the crust/mantle. </a:t>
            </a:r>
          </a:p>
          <a:p>
            <a:r>
              <a:rPr lang="en-US" altLang="en-US" dirty="0">
                <a:latin typeface="Verdana" panose="020B0604030504040204" pitchFamily="34" charset="0"/>
              </a:rPr>
              <a:t>These types always have </a:t>
            </a:r>
            <a:r>
              <a:rPr lang="en-US" altLang="en-US" b="1" dirty="0">
                <a:latin typeface="Verdana" panose="020B0604030504040204" pitchFamily="34" charset="0"/>
              </a:rPr>
              <a:t>coarse grained </a:t>
            </a:r>
            <a:r>
              <a:rPr lang="en-US" altLang="en-US" dirty="0">
                <a:latin typeface="Verdana" panose="020B0604030504040204" pitchFamily="34" charset="0"/>
              </a:rPr>
              <a:t>(Large) visible crystals. (cooled slowly)</a:t>
            </a:r>
            <a:r>
              <a:rPr lang="en-US" altLang="en-US" dirty="0"/>
              <a:t> </a:t>
            </a:r>
          </a:p>
          <a:p>
            <a:r>
              <a:rPr lang="en-US" altLang="en-US" sz="2000" dirty="0"/>
              <a:t>Ex: Granite and Gabbro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0C85016D-F2C4-9323-D3F3-3E27BC16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3810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135D2F2C-5934-3279-E509-7BA1A83B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1"/>
            <a:ext cx="32766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Line 6">
            <a:extLst>
              <a:ext uri="{FF2B5EF4-FFF2-40B4-BE49-F238E27FC236}">
                <a16:creationId xmlns:a16="http://schemas.microsoft.com/office/drawing/2014/main" id="{4353B782-092B-B8D9-0AAF-6EB908E48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2579" y="3657600"/>
            <a:ext cx="1697421" cy="11429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B060404C-8AE3-A1B6-910F-23E8FBA39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9131" y="3657598"/>
            <a:ext cx="3930869" cy="6858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E116D9C2-C6D8-1F02-D4DB-922084CD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216650"/>
            <a:ext cx="3422650" cy="64135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</a:rPr>
              <a:t>This is a special kind of Granite </a:t>
            </a:r>
          </a:p>
          <a:p>
            <a:r>
              <a:rPr lang="en-US" altLang="en-US">
                <a:solidFill>
                  <a:srgbClr val="0000FF"/>
                </a:solidFill>
              </a:rPr>
              <a:t>called: “Pink Granite”</a:t>
            </a:r>
          </a:p>
        </p:txBody>
      </p:sp>
      <p:sp>
        <p:nvSpPr>
          <p:cNvPr id="51209" name="Text Box 9">
            <a:extLst>
              <a:ext uri="{FF2B5EF4-FFF2-40B4-BE49-F238E27FC236}">
                <a16:creationId xmlns:a16="http://schemas.microsoft.com/office/drawing/2014/main" id="{9B569E92-85B9-E2D5-EAA2-0167C259A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5" y="6208713"/>
            <a:ext cx="3282950" cy="64135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***Notice that both rocks have </a:t>
            </a:r>
          </a:p>
          <a:p>
            <a:pPr algn="ctr"/>
            <a:r>
              <a:rPr lang="en-US" altLang="en-US">
                <a:solidFill>
                  <a:srgbClr val="FF0000"/>
                </a:solidFill>
              </a:rPr>
              <a:t>easy to see crystals</a:t>
            </a:r>
          </a:p>
        </p:txBody>
      </p:sp>
    </p:spTree>
    <p:extLst>
      <p:ext uri="{BB962C8B-B14F-4D97-AF65-F5344CB8AC3E}">
        <p14:creationId xmlns:p14="http://schemas.microsoft.com/office/powerpoint/2010/main" val="29806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animBg="1"/>
      <p:bldP spid="512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6CFC7-91BD-B191-5F9C-3FD191BA4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E30648-A0BF-2FEF-1B44-A9819BCB3D6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Intrusive Igneous Rocks</a:t>
            </a:r>
            <a:endParaRPr lang="en-US" dirty="0"/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A8DCCDBC-21E4-44C9-AA10-AE017069A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88963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https://encrypted-tbn1.gstatic.com/images?q=tbn:ANd9GcTjDnWoibOTh4qydONh39zEPU7hv-v3n4bp53U5iAq6OSWKsXHD">
            <a:extLst>
              <a:ext uri="{FF2B5EF4-FFF2-40B4-BE49-F238E27FC236}">
                <a16:creationId xmlns:a16="http://schemas.microsoft.com/office/drawing/2014/main" id="{7FA7BC59-9F1C-1A9E-0545-541F9D69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4495800"/>
            <a:ext cx="16764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granite-400">
            <a:extLst>
              <a:ext uri="{FF2B5EF4-FFF2-40B4-BE49-F238E27FC236}">
                <a16:creationId xmlns:a16="http://schemas.microsoft.com/office/drawing/2014/main" id="{6FC22571-AB2B-5460-2EB2-B2DDAC93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1" y="1754188"/>
            <a:ext cx="162401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http://classconnection.s3.amazonaws.com/812/flashcards/1388812/jpg/dunite1335829625546.jpg">
            <a:extLst>
              <a:ext uri="{FF2B5EF4-FFF2-40B4-BE49-F238E27FC236}">
                <a16:creationId xmlns:a16="http://schemas.microsoft.com/office/drawing/2014/main" id="{E5788E41-3885-FE2E-6315-0F2D25F3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6" y="3883025"/>
            <a:ext cx="1254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6" descr="http://www.pitt.edu/~cejones/GeoImages/1Minerals/1IgneousMineralz/Olivine/Peridotite.jpg">
            <a:extLst>
              <a:ext uri="{FF2B5EF4-FFF2-40B4-BE49-F238E27FC236}">
                <a16:creationId xmlns:a16="http://schemas.microsoft.com/office/drawing/2014/main" id="{4075DF19-0F7D-EDAD-8114-7E27D6DC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1809750"/>
            <a:ext cx="14398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6" descr="http://www.nwnature.net/cam/science/rocks/web_rocks/gabbro2.jpg">
            <a:extLst>
              <a:ext uri="{FF2B5EF4-FFF2-40B4-BE49-F238E27FC236}">
                <a16:creationId xmlns:a16="http://schemas.microsoft.com/office/drawing/2014/main" id="{1AB480AE-BD8D-F532-A1FD-D7A863CF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3897313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8" descr="http://www.pitt.edu/~cejones/GeoImages/2IgneousRocks/IgneousCompositions/4Diorite/Diorite.jpg">
            <a:extLst>
              <a:ext uri="{FF2B5EF4-FFF2-40B4-BE49-F238E27FC236}">
                <a16:creationId xmlns:a16="http://schemas.microsoft.com/office/drawing/2014/main" id="{2C28FA14-9DD0-6D52-5203-9AD5289C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754188"/>
            <a:ext cx="16224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4" descr="http://lh3.ggpht.com/-iHmV91eWtUE/UFA-iB3SiQI/AAAAAAAACDI/63TXWK-9rRk/s720/00240%252520IMG_5767%252520diabase.jpg">
            <a:extLst>
              <a:ext uri="{FF2B5EF4-FFF2-40B4-BE49-F238E27FC236}">
                <a16:creationId xmlns:a16="http://schemas.microsoft.com/office/drawing/2014/main" id="{BEC1DE92-BA33-3903-844A-1FA2E52F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890714"/>
            <a:ext cx="14668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57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4731623-22B1-F499-B2DD-5224258E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7B53-FAA9-42BE-81DE-6CBD2A58593D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E3A9BA99-0AD9-CD41-9981-85F839184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40300"/>
            <a:ext cx="9144000" cy="19177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BF9C74A-A4A2-0CD3-68E6-B3705C4CFE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5400" dirty="0">
                <a:solidFill>
                  <a:srgbClr val="FFC000"/>
                </a:solidFill>
              </a:rPr>
              <a:t>How Intrusive Igneous Rocks Form</a:t>
            </a:r>
            <a:r>
              <a:rPr lang="en-US" altLang="en-US" sz="5400" dirty="0">
                <a:solidFill>
                  <a:srgbClr val="FFC000"/>
                </a:solidFill>
                <a:latin typeface="Goudy Stout" panose="0202090407030B020401" pitchFamily="18" charset="0"/>
              </a:rPr>
              <a:t> </a:t>
            </a:r>
            <a:endParaRPr lang="en-US" altLang="en-US" sz="5400" dirty="0">
              <a:solidFill>
                <a:srgbClr val="FFC000"/>
              </a:solidFill>
            </a:endParaRP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D5612B53-D5D5-FE6D-C3E0-1E947EE3A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When magma from below rises up, but does not make it to the surface, the minerals start to crystallize slowly and form large crystals.</a:t>
            </a:r>
          </a:p>
        </p:txBody>
      </p:sp>
      <p:sp>
        <p:nvSpPr>
          <p:cNvPr id="118789" name="Freeform 5">
            <a:extLst>
              <a:ext uri="{FF2B5EF4-FFF2-40B4-BE49-F238E27FC236}">
                <a16:creationId xmlns:a16="http://schemas.microsoft.com/office/drawing/2014/main" id="{86D0F258-C06D-2559-4B71-8D85E4A3423D}"/>
              </a:ext>
            </a:extLst>
          </p:cNvPr>
          <p:cNvSpPr>
            <a:spLocks/>
          </p:cNvSpPr>
          <p:nvPr/>
        </p:nvSpPr>
        <p:spPr bwMode="auto">
          <a:xfrm>
            <a:off x="4610100" y="5334000"/>
            <a:ext cx="3975100" cy="1549400"/>
          </a:xfrm>
          <a:custGeom>
            <a:avLst/>
            <a:gdLst>
              <a:gd name="T0" fmla="*/ 352 w 2504"/>
              <a:gd name="T1" fmla="*/ 488 h 976"/>
              <a:gd name="T2" fmla="*/ 96 w 2504"/>
              <a:gd name="T3" fmla="*/ 720 h 976"/>
              <a:gd name="T4" fmla="*/ 0 w 2504"/>
              <a:gd name="T5" fmla="*/ 976 h 976"/>
              <a:gd name="T6" fmla="*/ 2504 w 2504"/>
              <a:gd name="T7" fmla="*/ 968 h 976"/>
              <a:gd name="T8" fmla="*/ 2384 w 2504"/>
              <a:gd name="T9" fmla="*/ 632 h 976"/>
              <a:gd name="T10" fmla="*/ 2160 w 2504"/>
              <a:gd name="T11" fmla="*/ 424 h 976"/>
              <a:gd name="T12" fmla="*/ 1640 w 2504"/>
              <a:gd name="T13" fmla="*/ 168 h 976"/>
              <a:gd name="T14" fmla="*/ 1433 w 2504"/>
              <a:gd name="T15" fmla="*/ 37 h 976"/>
              <a:gd name="T16" fmla="*/ 1208 w 2504"/>
              <a:gd name="T17" fmla="*/ 32 h 976"/>
              <a:gd name="T18" fmla="*/ 808 w 2504"/>
              <a:gd name="T19" fmla="*/ 232 h 976"/>
              <a:gd name="T20" fmla="*/ 352 w 2504"/>
              <a:gd name="T21" fmla="*/ 488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04" h="976">
                <a:moveTo>
                  <a:pt x="352" y="488"/>
                </a:moveTo>
                <a:cubicBezTo>
                  <a:pt x="233" y="569"/>
                  <a:pt x="155" y="639"/>
                  <a:pt x="96" y="720"/>
                </a:cubicBezTo>
                <a:lnTo>
                  <a:pt x="0" y="976"/>
                </a:lnTo>
                <a:lnTo>
                  <a:pt x="2504" y="968"/>
                </a:lnTo>
                <a:lnTo>
                  <a:pt x="2384" y="632"/>
                </a:lnTo>
                <a:cubicBezTo>
                  <a:pt x="2327" y="541"/>
                  <a:pt x="2284" y="501"/>
                  <a:pt x="2160" y="424"/>
                </a:cubicBezTo>
                <a:cubicBezTo>
                  <a:pt x="2036" y="347"/>
                  <a:pt x="1761" y="232"/>
                  <a:pt x="1640" y="168"/>
                </a:cubicBezTo>
                <a:cubicBezTo>
                  <a:pt x="1519" y="104"/>
                  <a:pt x="1505" y="60"/>
                  <a:pt x="1433" y="37"/>
                </a:cubicBezTo>
                <a:cubicBezTo>
                  <a:pt x="1361" y="14"/>
                  <a:pt x="1312" y="0"/>
                  <a:pt x="1208" y="32"/>
                </a:cubicBezTo>
                <a:cubicBezTo>
                  <a:pt x="1104" y="64"/>
                  <a:pt x="951" y="156"/>
                  <a:pt x="808" y="232"/>
                </a:cubicBezTo>
                <a:cubicBezTo>
                  <a:pt x="665" y="308"/>
                  <a:pt x="471" y="407"/>
                  <a:pt x="352" y="48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8791" name="AutoShape 7">
            <a:extLst>
              <a:ext uri="{FF2B5EF4-FFF2-40B4-BE49-F238E27FC236}">
                <a16:creationId xmlns:a16="http://schemas.microsoft.com/office/drawing/2014/main" id="{DA51296E-ED39-9C5C-D2BD-A7CE4CAA2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4140200"/>
            <a:ext cx="1206500" cy="800100"/>
          </a:xfrm>
          <a:prstGeom prst="rtTriangle">
            <a:avLst/>
          </a:prstGeom>
          <a:pattFill prst="wdDnDiag">
            <a:fgClr>
              <a:schemeClr val="tx1"/>
            </a:fgClr>
            <a:bgClr>
              <a:schemeClr val="bg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18792" name="AutoShape 8">
            <a:extLst>
              <a:ext uri="{FF2B5EF4-FFF2-40B4-BE49-F238E27FC236}">
                <a16:creationId xmlns:a16="http://schemas.microsoft.com/office/drawing/2014/main" id="{726C9252-0D84-FE3E-E37E-C9A72536F43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24500" y="4140200"/>
            <a:ext cx="1206500" cy="800100"/>
          </a:xfrm>
          <a:prstGeom prst="rtTriangle">
            <a:avLst/>
          </a:prstGeom>
          <a:pattFill prst="wdUpDiag">
            <a:fgClr>
              <a:schemeClr val="tx1"/>
            </a:fgClr>
            <a:bgClr>
              <a:schemeClr val="bg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18793" name="Freeform 9">
            <a:extLst>
              <a:ext uri="{FF2B5EF4-FFF2-40B4-BE49-F238E27FC236}">
                <a16:creationId xmlns:a16="http://schemas.microsoft.com/office/drawing/2014/main" id="{E2B306CC-12B2-78C1-40D8-47E160833D31}"/>
              </a:ext>
            </a:extLst>
          </p:cNvPr>
          <p:cNvSpPr>
            <a:spLocks/>
          </p:cNvSpPr>
          <p:nvPr/>
        </p:nvSpPr>
        <p:spPr bwMode="auto">
          <a:xfrm>
            <a:off x="6488114" y="4318001"/>
            <a:ext cx="434975" cy="1509713"/>
          </a:xfrm>
          <a:custGeom>
            <a:avLst/>
            <a:gdLst>
              <a:gd name="T0" fmla="*/ 25 w 274"/>
              <a:gd name="T1" fmla="*/ 872 h 951"/>
              <a:gd name="T2" fmla="*/ 97 w 274"/>
              <a:gd name="T3" fmla="*/ 400 h 951"/>
              <a:gd name="T4" fmla="*/ 121 w 274"/>
              <a:gd name="T5" fmla="*/ 56 h 951"/>
              <a:gd name="T6" fmla="*/ 169 w 274"/>
              <a:gd name="T7" fmla="*/ 64 h 951"/>
              <a:gd name="T8" fmla="*/ 177 w 274"/>
              <a:gd name="T9" fmla="*/ 416 h 951"/>
              <a:gd name="T10" fmla="*/ 249 w 274"/>
              <a:gd name="T11" fmla="*/ 864 h 951"/>
              <a:gd name="T12" fmla="*/ 25 w 274"/>
              <a:gd name="T13" fmla="*/ 872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4" h="951">
                <a:moveTo>
                  <a:pt x="25" y="872"/>
                </a:moveTo>
                <a:cubicBezTo>
                  <a:pt x="0" y="795"/>
                  <a:pt x="81" y="536"/>
                  <a:pt x="97" y="400"/>
                </a:cubicBezTo>
                <a:cubicBezTo>
                  <a:pt x="113" y="264"/>
                  <a:pt x="109" y="112"/>
                  <a:pt x="121" y="56"/>
                </a:cubicBezTo>
                <a:cubicBezTo>
                  <a:pt x="133" y="0"/>
                  <a:pt x="160" y="4"/>
                  <a:pt x="169" y="64"/>
                </a:cubicBezTo>
                <a:cubicBezTo>
                  <a:pt x="178" y="124"/>
                  <a:pt x="164" y="283"/>
                  <a:pt x="177" y="416"/>
                </a:cubicBezTo>
                <a:cubicBezTo>
                  <a:pt x="190" y="549"/>
                  <a:pt x="274" y="788"/>
                  <a:pt x="249" y="864"/>
                </a:cubicBezTo>
                <a:cubicBezTo>
                  <a:pt x="224" y="940"/>
                  <a:pt x="49" y="951"/>
                  <a:pt x="25" y="872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118794" name="Freeform 10">
            <a:extLst>
              <a:ext uri="{FF2B5EF4-FFF2-40B4-BE49-F238E27FC236}">
                <a16:creationId xmlns:a16="http://schemas.microsoft.com/office/drawing/2014/main" id="{C477A10F-855B-236A-1FD3-BC78F692FCCA}"/>
              </a:ext>
            </a:extLst>
          </p:cNvPr>
          <p:cNvSpPr>
            <a:spLocks/>
          </p:cNvSpPr>
          <p:nvPr/>
        </p:nvSpPr>
        <p:spPr bwMode="auto">
          <a:xfrm>
            <a:off x="4610100" y="5334000"/>
            <a:ext cx="3975100" cy="1549400"/>
          </a:xfrm>
          <a:custGeom>
            <a:avLst/>
            <a:gdLst>
              <a:gd name="T0" fmla="*/ 352 w 2504"/>
              <a:gd name="T1" fmla="*/ 488 h 976"/>
              <a:gd name="T2" fmla="*/ 96 w 2504"/>
              <a:gd name="T3" fmla="*/ 720 h 976"/>
              <a:gd name="T4" fmla="*/ 0 w 2504"/>
              <a:gd name="T5" fmla="*/ 976 h 976"/>
              <a:gd name="T6" fmla="*/ 2504 w 2504"/>
              <a:gd name="T7" fmla="*/ 968 h 976"/>
              <a:gd name="T8" fmla="*/ 2384 w 2504"/>
              <a:gd name="T9" fmla="*/ 632 h 976"/>
              <a:gd name="T10" fmla="*/ 2160 w 2504"/>
              <a:gd name="T11" fmla="*/ 424 h 976"/>
              <a:gd name="T12" fmla="*/ 1640 w 2504"/>
              <a:gd name="T13" fmla="*/ 168 h 976"/>
              <a:gd name="T14" fmla="*/ 1433 w 2504"/>
              <a:gd name="T15" fmla="*/ 37 h 976"/>
              <a:gd name="T16" fmla="*/ 1208 w 2504"/>
              <a:gd name="T17" fmla="*/ 32 h 976"/>
              <a:gd name="T18" fmla="*/ 808 w 2504"/>
              <a:gd name="T19" fmla="*/ 232 h 976"/>
              <a:gd name="T20" fmla="*/ 352 w 2504"/>
              <a:gd name="T21" fmla="*/ 488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04" h="976">
                <a:moveTo>
                  <a:pt x="352" y="488"/>
                </a:moveTo>
                <a:cubicBezTo>
                  <a:pt x="233" y="569"/>
                  <a:pt x="155" y="639"/>
                  <a:pt x="96" y="720"/>
                </a:cubicBezTo>
                <a:lnTo>
                  <a:pt x="0" y="976"/>
                </a:lnTo>
                <a:lnTo>
                  <a:pt x="2504" y="968"/>
                </a:lnTo>
                <a:lnTo>
                  <a:pt x="2384" y="632"/>
                </a:lnTo>
                <a:cubicBezTo>
                  <a:pt x="2327" y="541"/>
                  <a:pt x="2284" y="501"/>
                  <a:pt x="2160" y="424"/>
                </a:cubicBezTo>
                <a:cubicBezTo>
                  <a:pt x="2036" y="347"/>
                  <a:pt x="1761" y="232"/>
                  <a:pt x="1640" y="168"/>
                </a:cubicBezTo>
                <a:cubicBezTo>
                  <a:pt x="1519" y="104"/>
                  <a:pt x="1505" y="60"/>
                  <a:pt x="1433" y="37"/>
                </a:cubicBezTo>
                <a:cubicBezTo>
                  <a:pt x="1361" y="14"/>
                  <a:pt x="1312" y="0"/>
                  <a:pt x="1208" y="32"/>
                </a:cubicBezTo>
                <a:cubicBezTo>
                  <a:pt x="1104" y="64"/>
                  <a:pt x="951" y="156"/>
                  <a:pt x="808" y="232"/>
                </a:cubicBezTo>
                <a:cubicBezTo>
                  <a:pt x="665" y="308"/>
                  <a:pt x="471" y="407"/>
                  <a:pt x="352" y="488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8795" name="Freeform 11">
            <a:extLst>
              <a:ext uri="{FF2B5EF4-FFF2-40B4-BE49-F238E27FC236}">
                <a16:creationId xmlns:a16="http://schemas.microsoft.com/office/drawing/2014/main" id="{9A53D59A-82C4-5AED-6B1E-A9D02C3D18DD}"/>
              </a:ext>
            </a:extLst>
          </p:cNvPr>
          <p:cNvSpPr>
            <a:spLocks/>
          </p:cNvSpPr>
          <p:nvPr/>
        </p:nvSpPr>
        <p:spPr bwMode="auto">
          <a:xfrm>
            <a:off x="6488114" y="4318001"/>
            <a:ext cx="434975" cy="1509713"/>
          </a:xfrm>
          <a:custGeom>
            <a:avLst/>
            <a:gdLst>
              <a:gd name="T0" fmla="*/ 25 w 274"/>
              <a:gd name="T1" fmla="*/ 872 h 951"/>
              <a:gd name="T2" fmla="*/ 97 w 274"/>
              <a:gd name="T3" fmla="*/ 400 h 951"/>
              <a:gd name="T4" fmla="*/ 121 w 274"/>
              <a:gd name="T5" fmla="*/ 56 h 951"/>
              <a:gd name="T6" fmla="*/ 169 w 274"/>
              <a:gd name="T7" fmla="*/ 64 h 951"/>
              <a:gd name="T8" fmla="*/ 177 w 274"/>
              <a:gd name="T9" fmla="*/ 416 h 951"/>
              <a:gd name="T10" fmla="*/ 249 w 274"/>
              <a:gd name="T11" fmla="*/ 864 h 951"/>
              <a:gd name="T12" fmla="*/ 25 w 274"/>
              <a:gd name="T13" fmla="*/ 872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4" h="951">
                <a:moveTo>
                  <a:pt x="25" y="872"/>
                </a:moveTo>
                <a:cubicBezTo>
                  <a:pt x="0" y="795"/>
                  <a:pt x="81" y="536"/>
                  <a:pt x="97" y="400"/>
                </a:cubicBezTo>
                <a:cubicBezTo>
                  <a:pt x="113" y="264"/>
                  <a:pt x="109" y="112"/>
                  <a:pt x="121" y="56"/>
                </a:cubicBezTo>
                <a:cubicBezTo>
                  <a:pt x="133" y="0"/>
                  <a:pt x="160" y="4"/>
                  <a:pt x="169" y="64"/>
                </a:cubicBezTo>
                <a:cubicBezTo>
                  <a:pt x="178" y="124"/>
                  <a:pt x="164" y="283"/>
                  <a:pt x="177" y="416"/>
                </a:cubicBezTo>
                <a:cubicBezTo>
                  <a:pt x="190" y="549"/>
                  <a:pt x="274" y="788"/>
                  <a:pt x="249" y="864"/>
                </a:cubicBezTo>
                <a:cubicBezTo>
                  <a:pt x="224" y="940"/>
                  <a:pt x="49" y="951"/>
                  <a:pt x="25" y="87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118790" name="AutoShape 6">
            <a:extLst>
              <a:ext uri="{FF2B5EF4-FFF2-40B4-BE49-F238E27FC236}">
                <a16:creationId xmlns:a16="http://schemas.microsoft.com/office/drawing/2014/main" id="{5A9C9EAD-CF93-7030-2530-B1190E7D6CED}"/>
              </a:ext>
            </a:extLst>
          </p:cNvPr>
          <p:cNvSpPr>
            <a:spLocks/>
          </p:cNvSpPr>
          <p:nvPr/>
        </p:nvSpPr>
        <p:spPr bwMode="auto">
          <a:xfrm>
            <a:off x="8191500" y="3441700"/>
            <a:ext cx="1625600" cy="660400"/>
          </a:xfrm>
          <a:prstGeom prst="borderCallout2">
            <a:avLst>
              <a:gd name="adj1" fmla="val 17306"/>
              <a:gd name="adj2" fmla="val -4690"/>
              <a:gd name="adj3" fmla="val 17306"/>
              <a:gd name="adj4" fmla="val -44921"/>
              <a:gd name="adj5" fmla="val 138463"/>
              <a:gd name="adj6" fmla="val -86718"/>
            </a:avLst>
          </a:prstGeom>
          <a:solidFill>
            <a:srgbClr val="FFCC00"/>
          </a:solidFill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b="1"/>
              <a:t>Volcanic Neck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04292"/>
      </p:ext>
    </p:extLst>
  </p:cSld>
  <p:clrMapOvr>
    <a:masterClrMapping/>
  </p:clrMapOvr>
  <p:transition advTm="6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>
            <a:extLst>
              <a:ext uri="{FF2B5EF4-FFF2-40B4-BE49-F238E27FC236}">
                <a16:creationId xmlns:a16="http://schemas.microsoft.com/office/drawing/2014/main" id="{58793AD8-74DD-4220-5DBA-74880AC7E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59" y="0"/>
            <a:ext cx="12302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1C3735BB-0443-992C-CD24-620DF9DA4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j-ea"/>
                <a:cs typeface="+mj-cs"/>
              </a:rPr>
              <a:t>Extrusive Igneous Rocks</a:t>
            </a:r>
            <a:endParaRPr lang="en-US" altLang="en-US" sz="6000" dirty="0">
              <a:solidFill>
                <a:srgbClr val="FFC000"/>
              </a:solidFill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FE0E447-A35B-61DD-EB50-28F752F64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Formed on or near the crust from the </a:t>
            </a:r>
            <a:r>
              <a:rPr lang="en-US" altLang="en-US" b="1" u="sng" dirty="0">
                <a:solidFill>
                  <a:srgbClr val="FFFF00"/>
                </a:solidFill>
              </a:rPr>
              <a:t>fast</a:t>
            </a:r>
            <a:r>
              <a:rPr lang="en-US" altLang="en-US" dirty="0">
                <a:solidFill>
                  <a:srgbClr val="FFFF00"/>
                </a:solidFill>
              </a:rPr>
              <a:t> cooling of </a:t>
            </a:r>
            <a:r>
              <a:rPr lang="en-US" altLang="en-US" b="1" u="sng" dirty="0">
                <a:solidFill>
                  <a:srgbClr val="FFFF00"/>
                </a:solidFill>
              </a:rPr>
              <a:t>lava</a:t>
            </a:r>
          </a:p>
          <a:p>
            <a:r>
              <a:rPr lang="en-US" altLang="en-US" dirty="0">
                <a:solidFill>
                  <a:srgbClr val="FFFF00"/>
                </a:solidFill>
              </a:rPr>
              <a:t>Rapid cooling does </a:t>
            </a:r>
            <a:r>
              <a:rPr lang="en-US" altLang="en-US" b="1" u="sng" dirty="0">
                <a:solidFill>
                  <a:srgbClr val="FFFF00"/>
                </a:solidFill>
              </a:rPr>
              <a:t>not allow </a:t>
            </a:r>
            <a:r>
              <a:rPr lang="en-US" altLang="en-US" dirty="0">
                <a:solidFill>
                  <a:srgbClr val="FFFF00"/>
                </a:solidFill>
              </a:rPr>
              <a:t>time for crystal to </a:t>
            </a:r>
            <a:r>
              <a:rPr lang="en-US" altLang="en-US" b="1" u="sng" dirty="0">
                <a:solidFill>
                  <a:srgbClr val="FFFF00"/>
                </a:solidFill>
              </a:rPr>
              <a:t>grow</a:t>
            </a:r>
            <a:r>
              <a:rPr lang="en-US" altLang="en-US" dirty="0">
                <a:solidFill>
                  <a:srgbClr val="FFFF00"/>
                </a:solidFill>
              </a:rPr>
              <a:t>.</a:t>
            </a:r>
          </a:p>
          <a:p>
            <a:r>
              <a:rPr lang="en-US" altLang="en-US" b="1" u="sng" dirty="0">
                <a:solidFill>
                  <a:srgbClr val="FFFF00"/>
                </a:solidFill>
              </a:rPr>
              <a:t>Fine Grained </a:t>
            </a:r>
            <a:r>
              <a:rPr lang="en-US" altLang="en-US" dirty="0">
                <a:solidFill>
                  <a:srgbClr val="FFFF00"/>
                </a:solidFill>
              </a:rPr>
              <a:t>texture, </a:t>
            </a:r>
            <a:r>
              <a:rPr lang="en-US" altLang="en-US" b="1" u="sng" dirty="0">
                <a:solidFill>
                  <a:srgbClr val="FFFF00"/>
                </a:solidFill>
              </a:rPr>
              <a:t>Small</a:t>
            </a:r>
            <a:r>
              <a:rPr lang="en-US" altLang="en-US" dirty="0">
                <a:solidFill>
                  <a:srgbClr val="FFFF00"/>
                </a:solidFill>
              </a:rPr>
              <a:t> hard to see crystals, (cooled quickly)    Ex: Pumice, Obsidian</a:t>
            </a:r>
            <a:r>
              <a:rPr lang="en-US" altLang="en-US" dirty="0"/>
              <a:t> 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321BD175-E440-A4FB-FB9F-52DCA718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28253"/>
            <a:ext cx="36576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122F5E11-273E-E386-2253-6E0BC3D1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3790"/>
            <a:ext cx="3690938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Line 6">
            <a:extLst>
              <a:ext uri="{FF2B5EF4-FFF2-40B4-BE49-F238E27FC236}">
                <a16:creationId xmlns:a16="http://schemas.microsoft.com/office/drawing/2014/main" id="{B938F94F-92E7-D76B-43A1-1608721FFC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3780614"/>
            <a:ext cx="1043152" cy="9858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>
            <a:extLst>
              <a:ext uri="{FF2B5EF4-FFF2-40B4-BE49-F238E27FC236}">
                <a16:creationId xmlns:a16="http://schemas.microsoft.com/office/drawing/2014/main" id="{B23EC85D-DD15-B60F-DD72-595918375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310" y="3780614"/>
            <a:ext cx="65690" cy="1214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Text Box 9">
            <a:extLst>
              <a:ext uri="{FF2B5EF4-FFF2-40B4-BE49-F238E27FC236}">
                <a16:creationId xmlns:a16="http://schemas.microsoft.com/office/drawing/2014/main" id="{39EF64ED-26CB-5026-BCDA-B23891C27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6479365"/>
            <a:ext cx="3956050" cy="3667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>
                <a:solidFill>
                  <a:srgbClr val="FFFF00"/>
                </a:solidFill>
              </a:rPr>
              <a:t>***No visible crystals in either rock</a:t>
            </a:r>
          </a:p>
        </p:txBody>
      </p:sp>
    </p:spTree>
    <p:extLst>
      <p:ext uri="{BB962C8B-B14F-4D97-AF65-F5344CB8AC3E}">
        <p14:creationId xmlns:p14="http://schemas.microsoft.com/office/powerpoint/2010/main" val="229435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404706-8FC1-9ACC-EAA1-B605D47C6E4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Extrusive Igneous Rocks</a:t>
            </a:r>
            <a:endParaRPr lang="en-US" dirty="0"/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E045380F-5BAF-5D83-6EFF-25804C847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1"/>
            <a:ext cx="88392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 descr="obsidian-1">
            <a:extLst>
              <a:ext uri="{FF2B5EF4-FFF2-40B4-BE49-F238E27FC236}">
                <a16:creationId xmlns:a16="http://schemas.microsoft.com/office/drawing/2014/main" id="{CDD46C16-CF3E-0E64-9087-A00806E13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68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0" descr="http://geology.com/rocks/pictures/rhyolite.jpg">
            <a:extLst>
              <a:ext uri="{FF2B5EF4-FFF2-40B4-BE49-F238E27FC236}">
                <a16:creationId xmlns:a16="http://schemas.microsoft.com/office/drawing/2014/main" id="{3C214FFE-E95D-5F3A-95BF-6D7EE47E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1" y="3198813"/>
            <a:ext cx="12176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8" descr="http://farm9.staticflickr.com/8104/8456673290_63e941b675_o.jpg">
            <a:extLst>
              <a:ext uri="{FF2B5EF4-FFF2-40B4-BE49-F238E27FC236}">
                <a16:creationId xmlns:a16="http://schemas.microsoft.com/office/drawing/2014/main" id="{610B25B0-271F-94B6-798E-8512554E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3198814"/>
            <a:ext cx="11541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2" descr="http://www.nwnature.net/cam/science/rocks/web_rocks/basalt.jpg">
            <a:extLst>
              <a:ext uri="{FF2B5EF4-FFF2-40B4-BE49-F238E27FC236}">
                <a16:creationId xmlns:a16="http://schemas.microsoft.com/office/drawing/2014/main" id="{7BB5A673-D8DB-B216-2128-34C14EB9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5386389"/>
            <a:ext cx="16129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4" descr="http://www.newark.osu.edu/facultystaff/personal/jstjohn/Documents/Volcanic-Rocks/Pacaya_files/image002.jpg">
            <a:extLst>
              <a:ext uri="{FF2B5EF4-FFF2-40B4-BE49-F238E27FC236}">
                <a16:creationId xmlns:a16="http://schemas.microsoft.com/office/drawing/2014/main" id="{A21A3697-326F-2BD8-147B-25D9681E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4" y="1673225"/>
            <a:ext cx="157162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0" descr="http://www.library.csi.cuny.edu/dept/as/igneous/Rhyolite.jpg">
            <a:extLst>
              <a:ext uri="{FF2B5EF4-FFF2-40B4-BE49-F238E27FC236}">
                <a16:creationId xmlns:a16="http://schemas.microsoft.com/office/drawing/2014/main" id="{D0D93264-F444-00B9-2B11-E6D416D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5334001"/>
            <a:ext cx="174783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2" descr="http://geology.com/rocks/pictures/andesite.jpg">
            <a:extLst>
              <a:ext uri="{FF2B5EF4-FFF2-40B4-BE49-F238E27FC236}">
                <a16:creationId xmlns:a16="http://schemas.microsoft.com/office/drawing/2014/main" id="{350C9B9F-710C-46A2-D45E-4A3E0EEF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334001"/>
            <a:ext cx="17589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180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FB5D1E6-5A85-54AC-D9DB-9211BA4FA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4000" dirty="0"/>
              <a:t>Learning Objectives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B45B426-B7E1-2787-1AE7-3FF72DBA9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 can describe the difference between a rock and a mineral.</a:t>
            </a:r>
          </a:p>
          <a:p>
            <a:r>
              <a:rPr lang="en-US" altLang="en-US" dirty="0"/>
              <a:t>I can describe the characteristics of the 3 categories of rocks. (Metamorphic, Sedimentary, and Igneous).</a:t>
            </a:r>
          </a:p>
          <a:p>
            <a:r>
              <a:rPr lang="en-US" altLang="en-US" dirty="0"/>
              <a:t>I can classify rocks into the 3 main categories based on their formation.</a:t>
            </a:r>
          </a:p>
        </p:txBody>
      </p:sp>
    </p:spTree>
    <p:extLst>
      <p:ext uri="{BB962C8B-B14F-4D97-AF65-F5344CB8AC3E}">
        <p14:creationId xmlns:p14="http://schemas.microsoft.com/office/powerpoint/2010/main" val="1232474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207D7BD-1290-81DB-1ACA-AE9C7A40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C056-9305-48D7-862D-8ED660491F7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26AE0E83-C912-5E00-88FB-03ED44494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40300"/>
            <a:ext cx="9144000" cy="19177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endParaRPr lang="en-US" altLang="en-US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6ADA0A0-8616-FC1E-23CD-07A92BD81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0" y="274638"/>
            <a:ext cx="8636000" cy="1143000"/>
          </a:xfrm>
          <a:solidFill>
            <a:srgbClr val="996600"/>
          </a:solidFill>
        </p:spPr>
        <p:txBody>
          <a:bodyPr/>
          <a:lstStyle/>
          <a:p>
            <a:r>
              <a:rPr lang="en-US" altLang="en-US" sz="4000" dirty="0">
                <a:solidFill>
                  <a:srgbClr val="FFC000"/>
                </a:solidFill>
              </a:rPr>
              <a:t>How Extrusive Igneous Rocks Form</a:t>
            </a:r>
          </a:p>
        </p:txBody>
      </p:sp>
      <p:sp>
        <p:nvSpPr>
          <p:cNvPr id="119812" name="Rectangle 4">
            <a:extLst>
              <a:ext uri="{FF2B5EF4-FFF2-40B4-BE49-F238E27FC236}">
                <a16:creationId xmlns:a16="http://schemas.microsoft.com/office/drawing/2014/main" id="{E4BEEAB2-B9FA-5D11-C96C-BFDCF43E6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When magma from below rises and punches through, the minerals don’t have time to crystallize – therefore, they produce rocks with small crystals.</a:t>
            </a:r>
          </a:p>
        </p:txBody>
      </p:sp>
      <p:sp>
        <p:nvSpPr>
          <p:cNvPr id="119813" name="Freeform 5">
            <a:extLst>
              <a:ext uri="{FF2B5EF4-FFF2-40B4-BE49-F238E27FC236}">
                <a16:creationId xmlns:a16="http://schemas.microsoft.com/office/drawing/2014/main" id="{AFD219A2-EBDA-01F2-9B73-2D4A8FE0C4FC}"/>
              </a:ext>
            </a:extLst>
          </p:cNvPr>
          <p:cNvSpPr>
            <a:spLocks/>
          </p:cNvSpPr>
          <p:nvPr/>
        </p:nvSpPr>
        <p:spPr bwMode="auto">
          <a:xfrm>
            <a:off x="4610100" y="5334000"/>
            <a:ext cx="3975100" cy="1549400"/>
          </a:xfrm>
          <a:custGeom>
            <a:avLst/>
            <a:gdLst>
              <a:gd name="T0" fmla="*/ 352 w 2504"/>
              <a:gd name="T1" fmla="*/ 488 h 976"/>
              <a:gd name="T2" fmla="*/ 96 w 2504"/>
              <a:gd name="T3" fmla="*/ 720 h 976"/>
              <a:gd name="T4" fmla="*/ 0 w 2504"/>
              <a:gd name="T5" fmla="*/ 976 h 976"/>
              <a:gd name="T6" fmla="*/ 2504 w 2504"/>
              <a:gd name="T7" fmla="*/ 968 h 976"/>
              <a:gd name="T8" fmla="*/ 2384 w 2504"/>
              <a:gd name="T9" fmla="*/ 632 h 976"/>
              <a:gd name="T10" fmla="*/ 2160 w 2504"/>
              <a:gd name="T11" fmla="*/ 424 h 976"/>
              <a:gd name="T12" fmla="*/ 1640 w 2504"/>
              <a:gd name="T13" fmla="*/ 168 h 976"/>
              <a:gd name="T14" fmla="*/ 1433 w 2504"/>
              <a:gd name="T15" fmla="*/ 37 h 976"/>
              <a:gd name="T16" fmla="*/ 1208 w 2504"/>
              <a:gd name="T17" fmla="*/ 32 h 976"/>
              <a:gd name="T18" fmla="*/ 808 w 2504"/>
              <a:gd name="T19" fmla="*/ 232 h 976"/>
              <a:gd name="T20" fmla="*/ 352 w 2504"/>
              <a:gd name="T21" fmla="*/ 488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04" h="976">
                <a:moveTo>
                  <a:pt x="352" y="488"/>
                </a:moveTo>
                <a:cubicBezTo>
                  <a:pt x="233" y="569"/>
                  <a:pt x="155" y="639"/>
                  <a:pt x="96" y="720"/>
                </a:cubicBezTo>
                <a:lnTo>
                  <a:pt x="0" y="976"/>
                </a:lnTo>
                <a:lnTo>
                  <a:pt x="2504" y="968"/>
                </a:lnTo>
                <a:lnTo>
                  <a:pt x="2384" y="632"/>
                </a:lnTo>
                <a:cubicBezTo>
                  <a:pt x="2327" y="541"/>
                  <a:pt x="2284" y="501"/>
                  <a:pt x="2160" y="424"/>
                </a:cubicBezTo>
                <a:cubicBezTo>
                  <a:pt x="2036" y="347"/>
                  <a:pt x="1761" y="232"/>
                  <a:pt x="1640" y="168"/>
                </a:cubicBezTo>
                <a:cubicBezTo>
                  <a:pt x="1519" y="104"/>
                  <a:pt x="1505" y="60"/>
                  <a:pt x="1433" y="37"/>
                </a:cubicBezTo>
                <a:cubicBezTo>
                  <a:pt x="1361" y="14"/>
                  <a:pt x="1312" y="0"/>
                  <a:pt x="1208" y="32"/>
                </a:cubicBezTo>
                <a:cubicBezTo>
                  <a:pt x="1104" y="64"/>
                  <a:pt x="951" y="156"/>
                  <a:pt x="808" y="232"/>
                </a:cubicBezTo>
                <a:cubicBezTo>
                  <a:pt x="665" y="308"/>
                  <a:pt x="471" y="407"/>
                  <a:pt x="352" y="48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19814" name="AutoShape 6">
            <a:extLst>
              <a:ext uri="{FF2B5EF4-FFF2-40B4-BE49-F238E27FC236}">
                <a16:creationId xmlns:a16="http://schemas.microsoft.com/office/drawing/2014/main" id="{34B07382-136B-77DE-9480-06F5E1A59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4140200"/>
            <a:ext cx="1206500" cy="800100"/>
          </a:xfrm>
          <a:prstGeom prst="rtTriangle">
            <a:avLst/>
          </a:prstGeom>
          <a:pattFill prst="wdDnDiag">
            <a:fgClr>
              <a:schemeClr val="tx1"/>
            </a:fgClr>
            <a:bgClr>
              <a:schemeClr val="bg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19815" name="AutoShape 7">
            <a:extLst>
              <a:ext uri="{FF2B5EF4-FFF2-40B4-BE49-F238E27FC236}">
                <a16:creationId xmlns:a16="http://schemas.microsoft.com/office/drawing/2014/main" id="{75B9882F-4B5A-A284-C4FC-844B56AAE7F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24500" y="4140200"/>
            <a:ext cx="1206500" cy="800100"/>
          </a:xfrm>
          <a:prstGeom prst="rtTriangle">
            <a:avLst/>
          </a:prstGeom>
          <a:pattFill prst="wdUpDiag">
            <a:fgClr>
              <a:schemeClr val="tx1"/>
            </a:fgClr>
            <a:bgClr>
              <a:schemeClr val="bg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19816" name="Freeform 8">
            <a:extLst>
              <a:ext uri="{FF2B5EF4-FFF2-40B4-BE49-F238E27FC236}">
                <a16:creationId xmlns:a16="http://schemas.microsoft.com/office/drawing/2014/main" id="{960D0E08-87BC-DB73-6B21-B4FF293F513E}"/>
              </a:ext>
            </a:extLst>
          </p:cNvPr>
          <p:cNvSpPr>
            <a:spLocks/>
          </p:cNvSpPr>
          <p:nvPr/>
        </p:nvSpPr>
        <p:spPr bwMode="auto">
          <a:xfrm>
            <a:off x="6488114" y="4038601"/>
            <a:ext cx="434975" cy="1789113"/>
          </a:xfrm>
          <a:custGeom>
            <a:avLst/>
            <a:gdLst>
              <a:gd name="T0" fmla="*/ 25 w 274"/>
              <a:gd name="T1" fmla="*/ 1048 h 1127"/>
              <a:gd name="T2" fmla="*/ 97 w 274"/>
              <a:gd name="T3" fmla="*/ 576 h 1127"/>
              <a:gd name="T4" fmla="*/ 121 w 274"/>
              <a:gd name="T5" fmla="*/ 80 h 1127"/>
              <a:gd name="T6" fmla="*/ 161 w 274"/>
              <a:gd name="T7" fmla="*/ 96 h 1127"/>
              <a:gd name="T8" fmla="*/ 177 w 274"/>
              <a:gd name="T9" fmla="*/ 592 h 1127"/>
              <a:gd name="T10" fmla="*/ 249 w 274"/>
              <a:gd name="T11" fmla="*/ 1040 h 1127"/>
              <a:gd name="T12" fmla="*/ 25 w 274"/>
              <a:gd name="T13" fmla="*/ 1048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4" h="1127">
                <a:moveTo>
                  <a:pt x="25" y="1048"/>
                </a:moveTo>
                <a:cubicBezTo>
                  <a:pt x="0" y="971"/>
                  <a:pt x="81" y="737"/>
                  <a:pt x="97" y="576"/>
                </a:cubicBezTo>
                <a:cubicBezTo>
                  <a:pt x="113" y="415"/>
                  <a:pt x="110" y="160"/>
                  <a:pt x="121" y="80"/>
                </a:cubicBezTo>
                <a:cubicBezTo>
                  <a:pt x="132" y="0"/>
                  <a:pt x="152" y="11"/>
                  <a:pt x="161" y="96"/>
                </a:cubicBezTo>
                <a:cubicBezTo>
                  <a:pt x="170" y="181"/>
                  <a:pt x="162" y="435"/>
                  <a:pt x="177" y="592"/>
                </a:cubicBezTo>
                <a:cubicBezTo>
                  <a:pt x="192" y="749"/>
                  <a:pt x="274" y="964"/>
                  <a:pt x="249" y="1040"/>
                </a:cubicBezTo>
                <a:cubicBezTo>
                  <a:pt x="224" y="1116"/>
                  <a:pt x="49" y="1127"/>
                  <a:pt x="25" y="104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119817" name="AutoShape 9">
            <a:extLst>
              <a:ext uri="{FF2B5EF4-FFF2-40B4-BE49-F238E27FC236}">
                <a16:creationId xmlns:a16="http://schemas.microsoft.com/office/drawing/2014/main" id="{AEF6511D-DDAB-5F99-184D-83D46942A729}"/>
              </a:ext>
            </a:extLst>
          </p:cNvPr>
          <p:cNvSpPr>
            <a:spLocks/>
          </p:cNvSpPr>
          <p:nvPr/>
        </p:nvSpPr>
        <p:spPr bwMode="auto">
          <a:xfrm>
            <a:off x="3413126" y="5659438"/>
            <a:ext cx="1177925" cy="709612"/>
          </a:xfrm>
          <a:prstGeom prst="borderCallout2">
            <a:avLst>
              <a:gd name="adj1" fmla="val 16106"/>
              <a:gd name="adj2" fmla="val 106468"/>
              <a:gd name="adj3" fmla="val 16106"/>
              <a:gd name="adj4" fmla="val 188949"/>
              <a:gd name="adj5" fmla="val 21255"/>
              <a:gd name="adj6" fmla="val 274528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b="1"/>
              <a:t>Magma</a:t>
            </a:r>
          </a:p>
          <a:p>
            <a:pPr algn="ctr"/>
            <a:r>
              <a:rPr lang="en-US" altLang="en-US" b="1"/>
              <a:t>(inside)</a:t>
            </a:r>
          </a:p>
        </p:txBody>
      </p:sp>
      <p:sp>
        <p:nvSpPr>
          <p:cNvPr id="119818" name="AutoShape 10">
            <a:extLst>
              <a:ext uri="{FF2B5EF4-FFF2-40B4-BE49-F238E27FC236}">
                <a16:creationId xmlns:a16="http://schemas.microsoft.com/office/drawing/2014/main" id="{37A18C35-BDFD-C5A3-C995-6FDE1D972F26}"/>
              </a:ext>
            </a:extLst>
          </p:cNvPr>
          <p:cNvSpPr>
            <a:spLocks/>
          </p:cNvSpPr>
          <p:nvPr/>
        </p:nvSpPr>
        <p:spPr bwMode="auto">
          <a:xfrm>
            <a:off x="2057400" y="3995738"/>
            <a:ext cx="1752600" cy="728662"/>
          </a:xfrm>
          <a:prstGeom prst="borderCallout2">
            <a:avLst>
              <a:gd name="adj1" fmla="val 15685"/>
              <a:gd name="adj2" fmla="val 104347"/>
              <a:gd name="adj3" fmla="val 15685"/>
              <a:gd name="adj4" fmla="val 156069"/>
              <a:gd name="adj5" fmla="val 53593"/>
              <a:gd name="adj6" fmla="val 2097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b="1"/>
              <a:t>Lava Flow</a:t>
            </a:r>
          </a:p>
          <a:p>
            <a:pPr algn="ctr"/>
            <a:r>
              <a:rPr lang="en-US" altLang="en-US" b="1"/>
              <a:t>(Outside)</a:t>
            </a:r>
          </a:p>
        </p:txBody>
      </p:sp>
      <p:sp>
        <p:nvSpPr>
          <p:cNvPr id="119819" name="Text Box 11">
            <a:extLst>
              <a:ext uri="{FF2B5EF4-FFF2-40B4-BE49-F238E27FC236}">
                <a16:creationId xmlns:a16="http://schemas.microsoft.com/office/drawing/2014/main" id="{CDC07E9D-E034-8744-5DB3-B0B680B57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00" y="5410200"/>
            <a:ext cx="2444750" cy="641350"/>
          </a:xfrm>
          <a:prstGeom prst="rect">
            <a:avLst/>
          </a:prstGeom>
          <a:solidFill>
            <a:srgbClr val="99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The lava will quickly 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</a:rPr>
              <a:t>cool into solid rock!</a:t>
            </a:r>
          </a:p>
        </p:txBody>
      </p:sp>
      <p:sp>
        <p:nvSpPr>
          <p:cNvPr id="119820" name="Line 12">
            <a:extLst>
              <a:ext uri="{FF2B5EF4-FFF2-40B4-BE49-F238E27FC236}">
                <a16:creationId xmlns:a16="http://schemas.microsoft.com/office/drawing/2014/main" id="{51503C27-52D6-33B6-C267-35E171B3AE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0600" y="5003800"/>
            <a:ext cx="152400" cy="40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2" name="Freeform 14">
            <a:extLst>
              <a:ext uri="{FF2B5EF4-FFF2-40B4-BE49-F238E27FC236}">
                <a16:creationId xmlns:a16="http://schemas.microsoft.com/office/drawing/2014/main" id="{D3C112E5-B95B-E7F1-8A14-6166C849FD4F}"/>
              </a:ext>
            </a:extLst>
          </p:cNvPr>
          <p:cNvSpPr>
            <a:spLocks/>
          </p:cNvSpPr>
          <p:nvPr/>
        </p:nvSpPr>
        <p:spPr bwMode="auto">
          <a:xfrm>
            <a:off x="6743700" y="4152900"/>
            <a:ext cx="2311400" cy="762000"/>
          </a:xfrm>
          <a:custGeom>
            <a:avLst/>
            <a:gdLst>
              <a:gd name="T0" fmla="*/ 0 w 1456"/>
              <a:gd name="T1" fmla="*/ 0 h 480"/>
              <a:gd name="T2" fmla="*/ 736 w 1456"/>
              <a:gd name="T3" fmla="*/ 480 h 480"/>
              <a:gd name="T4" fmla="*/ 1456 w 1456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6" h="480">
                <a:moveTo>
                  <a:pt x="0" y="0"/>
                </a:moveTo>
                <a:lnTo>
                  <a:pt x="736" y="480"/>
                </a:lnTo>
                <a:lnTo>
                  <a:pt x="1456" y="480"/>
                </a:lnTo>
              </a:path>
            </a:pathLst>
          </a:custGeom>
          <a:noFill/>
          <a:ln w="825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23" name="Freeform 15">
            <a:extLst>
              <a:ext uri="{FF2B5EF4-FFF2-40B4-BE49-F238E27FC236}">
                <a16:creationId xmlns:a16="http://schemas.microsoft.com/office/drawing/2014/main" id="{C2A0AAFC-27A9-8CE3-29E2-39F8E90982EB}"/>
              </a:ext>
            </a:extLst>
          </p:cNvPr>
          <p:cNvSpPr>
            <a:spLocks/>
          </p:cNvSpPr>
          <p:nvPr/>
        </p:nvSpPr>
        <p:spPr bwMode="auto">
          <a:xfrm>
            <a:off x="6743700" y="4152900"/>
            <a:ext cx="2311400" cy="762000"/>
          </a:xfrm>
          <a:custGeom>
            <a:avLst/>
            <a:gdLst>
              <a:gd name="T0" fmla="*/ 0 w 1456"/>
              <a:gd name="T1" fmla="*/ 0 h 480"/>
              <a:gd name="T2" fmla="*/ 736 w 1456"/>
              <a:gd name="T3" fmla="*/ 480 h 480"/>
              <a:gd name="T4" fmla="*/ 1456 w 1456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6" h="480">
                <a:moveTo>
                  <a:pt x="0" y="0"/>
                </a:moveTo>
                <a:lnTo>
                  <a:pt x="736" y="480"/>
                </a:lnTo>
                <a:lnTo>
                  <a:pt x="1456" y="480"/>
                </a:lnTo>
              </a:path>
            </a:pathLst>
          </a:custGeom>
          <a:noFill/>
          <a:ln w="825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24" name="Freeform 16">
            <a:extLst>
              <a:ext uri="{FF2B5EF4-FFF2-40B4-BE49-F238E27FC236}">
                <a16:creationId xmlns:a16="http://schemas.microsoft.com/office/drawing/2014/main" id="{03343419-F0DB-3A4A-2329-E772F0C02031}"/>
              </a:ext>
            </a:extLst>
          </p:cNvPr>
          <p:cNvSpPr>
            <a:spLocks/>
          </p:cNvSpPr>
          <p:nvPr/>
        </p:nvSpPr>
        <p:spPr bwMode="auto">
          <a:xfrm flipH="1">
            <a:off x="4368800" y="4152900"/>
            <a:ext cx="2311400" cy="762000"/>
          </a:xfrm>
          <a:custGeom>
            <a:avLst/>
            <a:gdLst>
              <a:gd name="T0" fmla="*/ 0 w 1456"/>
              <a:gd name="T1" fmla="*/ 0 h 480"/>
              <a:gd name="T2" fmla="*/ 736 w 1456"/>
              <a:gd name="T3" fmla="*/ 480 h 480"/>
              <a:gd name="T4" fmla="*/ 1456 w 1456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6" h="480">
                <a:moveTo>
                  <a:pt x="0" y="0"/>
                </a:moveTo>
                <a:lnTo>
                  <a:pt x="736" y="480"/>
                </a:lnTo>
                <a:lnTo>
                  <a:pt x="1456" y="480"/>
                </a:lnTo>
              </a:path>
            </a:pathLst>
          </a:custGeom>
          <a:noFill/>
          <a:ln w="825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25" name="Freeform 17">
            <a:extLst>
              <a:ext uri="{FF2B5EF4-FFF2-40B4-BE49-F238E27FC236}">
                <a16:creationId xmlns:a16="http://schemas.microsoft.com/office/drawing/2014/main" id="{E5131927-0CE0-C075-B3F6-B6A8DF012D91}"/>
              </a:ext>
            </a:extLst>
          </p:cNvPr>
          <p:cNvSpPr>
            <a:spLocks/>
          </p:cNvSpPr>
          <p:nvPr/>
        </p:nvSpPr>
        <p:spPr bwMode="auto">
          <a:xfrm flipH="1">
            <a:off x="4368800" y="4152900"/>
            <a:ext cx="2311400" cy="762000"/>
          </a:xfrm>
          <a:custGeom>
            <a:avLst/>
            <a:gdLst>
              <a:gd name="T0" fmla="*/ 0 w 1456"/>
              <a:gd name="T1" fmla="*/ 0 h 480"/>
              <a:gd name="T2" fmla="*/ 736 w 1456"/>
              <a:gd name="T3" fmla="*/ 480 h 480"/>
              <a:gd name="T4" fmla="*/ 1456 w 1456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6" h="480">
                <a:moveTo>
                  <a:pt x="0" y="0"/>
                </a:moveTo>
                <a:lnTo>
                  <a:pt x="736" y="480"/>
                </a:lnTo>
                <a:lnTo>
                  <a:pt x="1456" y="480"/>
                </a:lnTo>
              </a:path>
            </a:pathLst>
          </a:custGeom>
          <a:noFill/>
          <a:ln w="825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26" name="AutoShape 18">
            <a:extLst>
              <a:ext uri="{FF2B5EF4-FFF2-40B4-BE49-F238E27FC236}">
                <a16:creationId xmlns:a16="http://schemas.microsoft.com/office/drawing/2014/main" id="{B4793DFF-5C16-66B6-D7B7-E09BF563C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188" y="31750"/>
            <a:ext cx="7626350" cy="3619500"/>
          </a:xfrm>
          <a:prstGeom prst="cloudCallout">
            <a:avLst>
              <a:gd name="adj1" fmla="val 1560"/>
              <a:gd name="adj2" fmla="val 64472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/>
            <a:r>
              <a:rPr lang="en-US" altLang="en-US" sz="4000" b="1"/>
              <a:t>Blam</a:t>
            </a:r>
            <a:r>
              <a:rPr lang="en-US" altLang="en-US" sz="4400" b="1"/>
              <a:t>!</a:t>
            </a:r>
          </a:p>
          <a:p>
            <a:pPr algn="ctr"/>
            <a:r>
              <a:rPr lang="en-US" altLang="en-US" sz="2800"/>
              <a:t>Ash, Gasses, Minerals, Volcanic glass, etc.</a:t>
            </a:r>
          </a:p>
        </p:txBody>
      </p:sp>
      <p:sp>
        <p:nvSpPr>
          <p:cNvPr id="119827" name="Line 19">
            <a:extLst>
              <a:ext uri="{FF2B5EF4-FFF2-40B4-BE49-F238E27FC236}">
                <a16:creationId xmlns:a16="http://schemas.microsoft.com/office/drawing/2014/main" id="{A872B37D-B1A5-79AC-401C-EC402E01F4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53400" y="2971800"/>
            <a:ext cx="762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0" name="Line 22">
            <a:extLst>
              <a:ext uri="{FF2B5EF4-FFF2-40B4-BE49-F238E27FC236}">
                <a16:creationId xmlns:a16="http://schemas.microsoft.com/office/drawing/2014/main" id="{9610C670-E1DA-CE81-75D7-1C252384E9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43434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9" name="Text Box 21">
            <a:extLst>
              <a:ext uri="{FF2B5EF4-FFF2-40B4-BE49-F238E27FC236}">
                <a16:creationId xmlns:a16="http://schemas.microsoft.com/office/drawing/2014/main" id="{5394D25E-4986-6246-E2B0-0C23B6A5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0" y="4038600"/>
            <a:ext cx="2305050" cy="64135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/>
              <a:t>Lava flows out and </a:t>
            </a:r>
          </a:p>
          <a:p>
            <a:pPr algn="ctr"/>
            <a:r>
              <a:rPr lang="en-US" altLang="en-US" b="1"/>
              <a:t>covers the surface</a:t>
            </a:r>
          </a:p>
        </p:txBody>
      </p:sp>
      <p:sp>
        <p:nvSpPr>
          <p:cNvPr id="119821" name="Text Box 13">
            <a:extLst>
              <a:ext uri="{FF2B5EF4-FFF2-40B4-BE49-F238E27FC236}">
                <a16:creationId xmlns:a16="http://schemas.microsoft.com/office/drawing/2014/main" id="{76568C4C-F7E1-309C-44C1-16126791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850" y="3124200"/>
            <a:ext cx="1797050" cy="915988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/>
              <a:t>Other types of </a:t>
            </a:r>
          </a:p>
          <a:p>
            <a:pPr algn="ctr"/>
            <a:r>
              <a:rPr lang="en-US" altLang="en-US" b="1"/>
              <a:t>rock are</a:t>
            </a:r>
          </a:p>
          <a:p>
            <a:pPr algn="ctr"/>
            <a:r>
              <a:rPr lang="en-US" altLang="en-US" b="1"/>
              <a:t> blasted 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2948398"/>
      </p:ext>
    </p:extLst>
  </p:cSld>
  <p:clrMapOvr>
    <a:masterClrMapping/>
  </p:clrMapOvr>
  <p:transition advTm="6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8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19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 animBg="1"/>
      <p:bldP spid="119819" grpId="0" animBg="1"/>
      <p:bldP spid="119826" grpId="0" animBg="1"/>
      <p:bldP spid="119829" grpId="0" animBg="1"/>
      <p:bldP spid="1198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E28231E-44C5-9ABD-FF56-A7615C03730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228601"/>
            <a:ext cx="3924300" cy="5897563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 i="1" dirty="0"/>
              <a:t>“Granite”</a:t>
            </a:r>
            <a:r>
              <a:rPr lang="en-US" altLang="en-US" sz="2400" dirty="0"/>
              <a:t> and “</a:t>
            </a:r>
            <a:r>
              <a:rPr lang="en-US" altLang="en-US" sz="2400" b="1" i="1" dirty="0"/>
              <a:t>Rhyolite”</a:t>
            </a:r>
            <a:r>
              <a:rPr lang="en-US" altLang="en-US" sz="2400" dirty="0"/>
              <a:t> form from the same type of cooled magma.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If the magma cools rapidly, smaller crystals form and “</a:t>
            </a:r>
            <a:r>
              <a:rPr lang="en-US" altLang="en-US" sz="2400" b="1" dirty="0"/>
              <a:t>Rhyolite”</a:t>
            </a:r>
            <a:r>
              <a:rPr lang="en-US" altLang="en-US" sz="2400" dirty="0"/>
              <a:t> rock is produced.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If the magma cools slowly, larger mineral crystals form and the type of rock known as “</a:t>
            </a:r>
            <a:r>
              <a:rPr lang="en-US" altLang="en-US" sz="2400" b="1" dirty="0"/>
              <a:t>Granite”</a:t>
            </a:r>
            <a:r>
              <a:rPr lang="en-US" altLang="en-US" sz="2400" dirty="0"/>
              <a:t> forms.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C33242B-5ABF-277B-487E-BB0147E6F80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4343400"/>
            <a:ext cx="3810000" cy="2414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F8587FA2-2457-FEB5-B998-87B1326220E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209550"/>
            <a:ext cx="38100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5" name="Text Box 5">
            <a:extLst>
              <a:ext uri="{FF2B5EF4-FFF2-40B4-BE49-F238E27FC236}">
                <a16:creationId xmlns:a16="http://schemas.microsoft.com/office/drawing/2014/main" id="{0C98E952-76F2-1669-17C3-5B8E39BBE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3922713"/>
            <a:ext cx="349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/>
              <a:t>Granite: can you see crystals?</a:t>
            </a:r>
          </a:p>
        </p:txBody>
      </p:sp>
      <p:sp>
        <p:nvSpPr>
          <p:cNvPr id="81926" name="Text Box 6">
            <a:extLst>
              <a:ext uri="{FF2B5EF4-FFF2-40B4-BE49-F238E27FC236}">
                <a16:creationId xmlns:a16="http://schemas.microsoft.com/office/drawing/2014/main" id="{5E9CEB4F-D096-A3A3-2816-E388D5454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188913"/>
            <a:ext cx="360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/>
              <a:t>Rhyolite: can you see crystals?</a:t>
            </a:r>
          </a:p>
        </p:txBody>
      </p:sp>
      <p:sp>
        <p:nvSpPr>
          <p:cNvPr id="81927" name="Line 7">
            <a:extLst>
              <a:ext uri="{FF2B5EF4-FFF2-40B4-BE49-F238E27FC236}">
                <a16:creationId xmlns:a16="http://schemas.microsoft.com/office/drawing/2014/main" id="{BB7DFF7D-8274-591B-781D-1843FE717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533400"/>
            <a:ext cx="8382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Line 8">
            <a:extLst>
              <a:ext uri="{FF2B5EF4-FFF2-40B4-BE49-F238E27FC236}">
                <a16:creationId xmlns:a16="http://schemas.microsoft.com/office/drawing/2014/main" id="{DE030F70-FEC3-2996-8120-C4F535943B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267200"/>
            <a:ext cx="76200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Line 9">
            <a:extLst>
              <a:ext uri="{FF2B5EF4-FFF2-40B4-BE49-F238E27FC236}">
                <a16:creationId xmlns:a16="http://schemas.microsoft.com/office/drawing/2014/main" id="{CE8CCA4B-313D-38E7-0D30-48B18A638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191000"/>
            <a:ext cx="1066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Line 10">
            <a:extLst>
              <a:ext uri="{FF2B5EF4-FFF2-40B4-BE49-F238E27FC236}">
                <a16:creationId xmlns:a16="http://schemas.microsoft.com/office/drawing/2014/main" id="{20434439-94FE-FFFF-475F-2CFBA67B02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533400"/>
            <a:ext cx="914400" cy="16764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Text Box 11">
            <a:extLst>
              <a:ext uri="{FF2B5EF4-FFF2-40B4-BE49-F238E27FC236}">
                <a16:creationId xmlns:a16="http://schemas.microsoft.com/office/drawing/2014/main" id="{55E13C58-B015-842D-5434-8452946F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3084513"/>
            <a:ext cx="3333750" cy="366712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/>
              <a:t>There are no visible crystals!</a:t>
            </a:r>
          </a:p>
        </p:txBody>
      </p:sp>
      <p:sp>
        <p:nvSpPr>
          <p:cNvPr id="81932" name="Text Box 12">
            <a:extLst>
              <a:ext uri="{FF2B5EF4-FFF2-40B4-BE49-F238E27FC236}">
                <a16:creationId xmlns:a16="http://schemas.microsoft.com/office/drawing/2014/main" id="{57161D62-F608-0476-6EBE-38FA49878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361113"/>
            <a:ext cx="3740150" cy="366712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/>
              <a:t>There are lots of visible crystals!</a:t>
            </a:r>
          </a:p>
        </p:txBody>
      </p:sp>
    </p:spTree>
    <p:extLst>
      <p:ext uri="{BB962C8B-B14F-4D97-AF65-F5344CB8AC3E}">
        <p14:creationId xmlns:p14="http://schemas.microsoft.com/office/powerpoint/2010/main" val="2908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26" grpId="0"/>
      <p:bldP spid="81931" grpId="0" animBg="1"/>
      <p:bldP spid="819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39C2F4-C69D-D13E-0560-07FC11965539}"/>
              </a:ext>
            </a:extLst>
          </p:cNvPr>
          <p:cNvSpPr/>
          <p:nvPr/>
        </p:nvSpPr>
        <p:spPr>
          <a:xfrm>
            <a:off x="1828800" y="2057400"/>
            <a:ext cx="7772400" cy="48006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70B8F4A9-F09A-214F-0217-96B1883BC7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634" y="304800"/>
            <a:ext cx="10515600" cy="1143000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Environment of Formation</a:t>
            </a:r>
            <a:endParaRPr lang="en-US" sz="4500" dirty="0"/>
          </a:p>
        </p:txBody>
      </p:sp>
      <p:graphicFrame>
        <p:nvGraphicFramePr>
          <p:cNvPr id="137327" name="Group 111">
            <a:extLst>
              <a:ext uri="{FF2B5EF4-FFF2-40B4-BE49-F238E27FC236}">
                <a16:creationId xmlns:a16="http://schemas.microsoft.com/office/drawing/2014/main" id="{860E65D5-001A-FC9D-23B9-F068588982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38613004"/>
              </p:ext>
            </p:extLst>
          </p:nvPr>
        </p:nvGraphicFramePr>
        <p:xfrm>
          <a:off x="1985964" y="1870847"/>
          <a:ext cx="7458074" cy="4038599"/>
        </p:xfrm>
        <a:graphic>
          <a:graphicData uri="http://schemas.openxmlformats.org/drawingml/2006/table">
            <a:tbl>
              <a:tblPr/>
              <a:tblGrid>
                <a:gridCol w="1392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6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23" marR="914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Rate of cooling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Grain Size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Texture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Example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84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Extrusive        (Volcanic)</a:t>
                      </a:r>
                    </a:p>
                  </a:txBody>
                  <a:tcPr marL="91423" marR="914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Very Fast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-crystalline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Glassy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Obsidian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Pumice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Fast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Less than 1mm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Fine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Basalt Rhyolite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2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Intrusive (Plutonic)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3" marR="914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Slow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1mm or larger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Coarse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Granite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Diorite</a:t>
                      </a:r>
                    </a:p>
                  </a:txBody>
                  <a:tcPr marL="91423" marR="914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791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C7D55DE9-B1E5-21E8-4E18-D63EDF83B0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endParaRPr lang="en-US" sz="2800" b="1" dirty="0"/>
          </a:p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/>
              <a:t>Location</a:t>
            </a:r>
            <a:r>
              <a:rPr lang="en-US" sz="2800" dirty="0"/>
              <a:t> in Earth’s crust </a:t>
            </a:r>
            <a:r>
              <a:rPr lang="en-US" sz="2800" b="1" dirty="0"/>
              <a:t>effects</a:t>
            </a:r>
            <a:r>
              <a:rPr lang="en-US" sz="2800" dirty="0"/>
              <a:t> the cooling </a:t>
            </a:r>
            <a:r>
              <a:rPr lang="en-US" sz="2800" b="1" dirty="0"/>
              <a:t>rate </a:t>
            </a:r>
            <a:r>
              <a:rPr lang="en-US" sz="2800" dirty="0"/>
              <a:t>and crystal </a:t>
            </a:r>
            <a:r>
              <a:rPr lang="en-US" sz="2800" b="1" dirty="0"/>
              <a:t>size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A2B95815-2855-1AA3-5888-6FBA21A46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1" y="533400"/>
            <a:ext cx="10972800" cy="1143000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Crystal Size vs. Cooling Rate</a:t>
            </a:r>
            <a:endParaRPr lang="en-US" sz="4100" b="1" dirty="0">
              <a:solidFill>
                <a:schemeClr val="accent1"/>
              </a:solidFill>
            </a:endParaRPr>
          </a:p>
        </p:txBody>
      </p:sp>
      <p:grpSp>
        <p:nvGrpSpPr>
          <p:cNvPr id="62468" name="Group 1">
            <a:extLst>
              <a:ext uri="{FF2B5EF4-FFF2-40B4-BE49-F238E27FC236}">
                <a16:creationId xmlns:a16="http://schemas.microsoft.com/office/drawing/2014/main" id="{B3C004ED-8301-0AE4-6E1F-47E82154FAB0}"/>
              </a:ext>
            </a:extLst>
          </p:cNvPr>
          <p:cNvGrpSpPr>
            <a:grpSpLocks/>
          </p:cNvGrpSpPr>
          <p:nvPr/>
        </p:nvGrpSpPr>
        <p:grpSpPr bwMode="auto">
          <a:xfrm>
            <a:off x="4327526" y="2973389"/>
            <a:ext cx="5973763" cy="3667125"/>
            <a:chOff x="2804184" y="2973996"/>
            <a:chExt cx="5973601" cy="3666091"/>
          </a:xfrm>
        </p:grpSpPr>
        <p:pic>
          <p:nvPicPr>
            <p:cNvPr id="62480" name="Picture 4">
              <a:extLst>
                <a:ext uri="{FF2B5EF4-FFF2-40B4-BE49-F238E27FC236}">
                  <a16:creationId xmlns:a16="http://schemas.microsoft.com/office/drawing/2014/main" id="{A2BEC43F-DFCC-6EA7-13A5-6784471BF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883" y="2982487"/>
              <a:ext cx="1715985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214" name="AutoShape 5">
              <a:extLst>
                <a:ext uri="{FF2B5EF4-FFF2-40B4-BE49-F238E27FC236}">
                  <a16:creationId xmlns:a16="http://schemas.microsoft.com/office/drawing/2014/main" id="{6F0D1164-3759-ACA4-881C-4DCD3B79F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4184" y="2973996"/>
              <a:ext cx="2260539" cy="86335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No Crystals</a:t>
              </a:r>
            </a:p>
          </p:txBody>
        </p:sp>
        <p:sp>
          <p:nvSpPr>
            <p:cNvPr id="62482" name="AutoShape 6">
              <a:extLst>
                <a:ext uri="{FF2B5EF4-FFF2-40B4-BE49-F238E27FC236}">
                  <a16:creationId xmlns:a16="http://schemas.microsoft.com/office/drawing/2014/main" id="{BD851F1E-3D70-190B-6D9B-179F9F15D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4000" y="2995605"/>
              <a:ext cx="2343785" cy="862962"/>
            </a:xfrm>
            <a:prstGeom prst="leftArrow">
              <a:avLst>
                <a:gd name="adj1" fmla="val 50000"/>
                <a:gd name="adj2" fmla="val 77783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Very Fast Cooling</a:t>
              </a:r>
            </a:p>
          </p:txBody>
        </p:sp>
        <p:sp>
          <p:nvSpPr>
            <p:cNvPr id="51216" name="AutoShape 7">
              <a:extLst>
                <a:ext uri="{FF2B5EF4-FFF2-40B4-BE49-F238E27FC236}">
                  <a16:creationId xmlns:a16="http://schemas.microsoft.com/office/drawing/2014/main" id="{9A109DD5-EBCD-A320-EF65-CA51C7638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996" y="3894486"/>
              <a:ext cx="2260539" cy="861769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Small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cs typeface="Arial" charset="0"/>
                </a:rPr>
                <a:t>Crystals</a:t>
              </a:r>
            </a:p>
          </p:txBody>
        </p:sp>
        <p:sp>
          <p:nvSpPr>
            <p:cNvPr id="62484" name="AutoShape 8">
              <a:extLst>
                <a:ext uri="{FF2B5EF4-FFF2-40B4-BE49-F238E27FC236}">
                  <a16:creationId xmlns:a16="http://schemas.microsoft.com/office/drawing/2014/main" id="{1975B3E4-9BFF-9CC7-412D-0BB11429A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4000" y="3920096"/>
              <a:ext cx="2343785" cy="862962"/>
            </a:xfrm>
            <a:prstGeom prst="leftArrow">
              <a:avLst>
                <a:gd name="adj1" fmla="val 50000"/>
                <a:gd name="adj2" fmla="val 7778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Fast Cooling</a:t>
              </a:r>
            </a:p>
          </p:txBody>
        </p:sp>
        <p:sp>
          <p:nvSpPr>
            <p:cNvPr id="51218" name="AutoShape 9">
              <a:extLst>
                <a:ext uri="{FF2B5EF4-FFF2-40B4-BE49-F238E27FC236}">
                  <a16:creationId xmlns:a16="http://schemas.microsoft.com/office/drawing/2014/main" id="{96E725EA-BBFB-D19B-E9CB-7DF78DA2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781" y="5008597"/>
              <a:ext cx="2260539" cy="86335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Large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cs typeface="Arial" charset="0"/>
                </a:rPr>
                <a:t>Crystals</a:t>
              </a:r>
            </a:p>
          </p:txBody>
        </p:sp>
        <p:sp>
          <p:nvSpPr>
            <p:cNvPr id="62486" name="AutoShape 10">
              <a:extLst>
                <a:ext uri="{FF2B5EF4-FFF2-40B4-BE49-F238E27FC236}">
                  <a16:creationId xmlns:a16="http://schemas.microsoft.com/office/drawing/2014/main" id="{4EB4B179-05E2-02C5-3FB9-074EFA016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90" y="5009182"/>
              <a:ext cx="2343785" cy="862962"/>
            </a:xfrm>
            <a:prstGeom prst="leftArrow">
              <a:avLst>
                <a:gd name="adj1" fmla="val 50000"/>
                <a:gd name="adj2" fmla="val 77783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Slow Cooling</a:t>
              </a: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id="{68E32C27-6DCB-D012-30F1-7B49D87723EA}"/>
              </a:ext>
            </a:extLst>
          </p:cNvPr>
          <p:cNvGrpSpPr>
            <a:grpSpLocks/>
          </p:cNvGrpSpPr>
          <p:nvPr/>
        </p:nvGrpSpPr>
        <p:grpSpPr bwMode="auto">
          <a:xfrm>
            <a:off x="1744664" y="2895600"/>
            <a:ext cx="3170237" cy="2698750"/>
            <a:chOff x="144" y="2160"/>
            <a:chExt cx="1536" cy="1364"/>
          </a:xfrm>
        </p:grpSpPr>
        <p:sp>
          <p:nvSpPr>
            <p:cNvPr id="62474" name="Line 11">
              <a:extLst>
                <a:ext uri="{FF2B5EF4-FFF2-40B4-BE49-F238E27FC236}">
                  <a16:creationId xmlns:a16="http://schemas.microsoft.com/office/drawing/2014/main" id="{B96EEF02-644E-3FD5-1FE8-7D3C5D712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2304"/>
              <a:ext cx="0" cy="9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5" name="Line 12">
              <a:extLst>
                <a:ext uri="{FF2B5EF4-FFF2-40B4-BE49-F238E27FC236}">
                  <a16:creationId xmlns:a16="http://schemas.microsoft.com/office/drawing/2014/main" id="{BED6C571-0C0E-7A8A-6DCC-D4F456230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216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6" name="Text Box 13">
              <a:extLst>
                <a:ext uri="{FF2B5EF4-FFF2-40B4-BE49-F238E27FC236}">
                  <a16:creationId xmlns:a16="http://schemas.microsoft.com/office/drawing/2014/main" id="{FA600A76-4117-7DBA-09AA-B5619C242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350" y="2654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Crystal Size</a:t>
              </a:r>
            </a:p>
          </p:txBody>
        </p:sp>
        <p:sp>
          <p:nvSpPr>
            <p:cNvPr id="62477" name="Line 14">
              <a:extLst>
                <a:ext uri="{FF2B5EF4-FFF2-40B4-BE49-F238E27FC236}">
                  <a16:creationId xmlns:a16="http://schemas.microsoft.com/office/drawing/2014/main" id="{273666A8-C5CF-2D28-B9D1-D24195CF8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235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8" name="Text Box 15">
              <a:extLst>
                <a:ext uri="{FF2B5EF4-FFF2-40B4-BE49-F238E27FC236}">
                  <a16:creationId xmlns:a16="http://schemas.microsoft.com/office/drawing/2014/main" id="{A9427971-6B84-E63A-3BE1-99A5EC554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312"/>
              <a:ext cx="11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Rate of Cooling</a:t>
              </a:r>
            </a:p>
          </p:txBody>
        </p:sp>
        <p:sp>
          <p:nvSpPr>
            <p:cNvPr id="62479" name="Line 16">
              <a:extLst>
                <a:ext uri="{FF2B5EF4-FFF2-40B4-BE49-F238E27FC236}">
                  <a16:creationId xmlns:a16="http://schemas.microsoft.com/office/drawing/2014/main" id="{2794FA36-808B-CF09-439E-8A5C55177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3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6" name="Line 17">
            <a:extLst>
              <a:ext uri="{FF2B5EF4-FFF2-40B4-BE49-F238E27FC236}">
                <a16:creationId xmlns:a16="http://schemas.microsoft.com/office/drawing/2014/main" id="{D0D3D5AE-E797-7C47-91EC-624F4285C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8413" y="3275014"/>
            <a:ext cx="1530350" cy="1597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1" name="TextBox 2">
            <a:extLst>
              <a:ext uri="{FF2B5EF4-FFF2-40B4-BE49-F238E27FC236}">
                <a16:creationId xmlns:a16="http://schemas.microsoft.com/office/drawing/2014/main" id="{36B2881E-A30E-A59B-8CA8-D2245D23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4900614"/>
            <a:ext cx="29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62472" name="TextBox 21">
            <a:extLst>
              <a:ext uri="{FF2B5EF4-FFF2-40B4-BE49-F238E27FC236}">
                <a16:creationId xmlns:a16="http://schemas.microsoft.com/office/drawing/2014/main" id="{19A0A17B-94FE-8162-9DF6-7388D8258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4918075"/>
            <a:ext cx="29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F</a:t>
            </a:r>
          </a:p>
        </p:txBody>
      </p:sp>
      <p:pic>
        <p:nvPicPr>
          <p:cNvPr id="62473" name="Picture 22" descr="C:\Users\2007897\AppData\Local\Microsoft\Windows\Temporary Internet Files\Content.IE5\MNQLEBCB\MC900442141[1].png">
            <a:extLst>
              <a:ext uri="{FF2B5EF4-FFF2-40B4-BE49-F238E27FC236}">
                <a16:creationId xmlns:a16="http://schemas.microsoft.com/office/drawing/2014/main" id="{169D27F3-9ABE-B584-9106-4BF8FAE0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1" y="152400"/>
            <a:ext cx="5699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2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5030A714-6E85-707C-515C-D0DD7DF2E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547B0B69-9598-C91A-1172-D74191F20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1054100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Igneous Rock Identification</a:t>
            </a:r>
            <a:r>
              <a:rPr lang="en-US" sz="3800" b="1" dirty="0">
                <a:latin typeface="Arial" charset="0"/>
              </a:rPr>
              <a:t> </a:t>
            </a:r>
            <a:endParaRPr lang="en-US" sz="38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63492" name="Picture 6" descr="http://www.regentsearth.com/Illustrated%20ESRT/Page%206%20(Igneous)/Igneous%20Rock%20ID%20SHADED.jpg">
            <a:extLst>
              <a:ext uri="{FF2B5EF4-FFF2-40B4-BE49-F238E27FC236}">
                <a16:creationId xmlns:a16="http://schemas.microsoft.com/office/drawing/2014/main" id="{933C3976-30B6-6799-1B7B-5D46BF21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435101"/>
            <a:ext cx="10694276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28294D-9742-4D51-3FC9-3581542B98E6}"/>
              </a:ext>
            </a:extLst>
          </p:cNvPr>
          <p:cNvSpPr/>
          <p:nvPr/>
        </p:nvSpPr>
        <p:spPr>
          <a:xfrm>
            <a:off x="3962400" y="1905000"/>
            <a:ext cx="3657600" cy="1828800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75000"/>
                </a:schemeClr>
              </a:gs>
              <a:gs pos="50000">
                <a:schemeClr val="accent6">
                  <a:lumMod val="40000"/>
                  <a:lumOff val="60000"/>
                  <a:alpha val="38000"/>
                </a:schemeClr>
              </a:gs>
              <a:gs pos="100000">
                <a:schemeClr val="accent6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3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050CB0-705C-935E-7F2D-B05C52BAE0E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Mineral Composition</a:t>
            </a:r>
            <a:endParaRPr lang="en-US" dirty="0"/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C1FF8BA4-DEC6-5AB6-C339-69B88CD5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17725"/>
            <a:ext cx="70056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ABFC6B-4EA6-2E28-63AE-99BB7CD8CD17}"/>
              </a:ext>
            </a:extLst>
          </p:cNvPr>
          <p:cNvSpPr/>
          <p:nvPr/>
        </p:nvSpPr>
        <p:spPr>
          <a:xfrm>
            <a:off x="2743200" y="2117725"/>
            <a:ext cx="7005638" cy="3657600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01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6492B4B-B909-2BE4-B8D7-98CF61135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dirty="0">
                <a:solidFill>
                  <a:srgbClr val="FFC000"/>
                </a:solidFill>
              </a:rPr>
              <a:t>Describe </a:t>
            </a:r>
            <a:r>
              <a:rPr lang="en-US" altLang="en-US" sz="6000">
                <a:solidFill>
                  <a:srgbClr val="FFC000"/>
                </a:solidFill>
              </a:rPr>
              <a:t>each Igneous </a:t>
            </a:r>
            <a:r>
              <a:rPr lang="en-US" altLang="en-US" sz="6000" dirty="0">
                <a:solidFill>
                  <a:srgbClr val="FFC000"/>
                </a:solidFill>
              </a:rPr>
              <a:t>Rock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CABAE3B-7AED-4342-242E-808B4F4CB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24884" y="1600201"/>
            <a:ext cx="3557516" cy="525779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/>
              <a:t>On the paper provided, write a description for each rock type that includes:</a:t>
            </a:r>
          </a:p>
          <a:p>
            <a:pPr>
              <a:buFontTx/>
              <a:buChar char="-"/>
            </a:pPr>
            <a:r>
              <a:rPr lang="en-US" altLang="en-US" sz="2000" dirty="0"/>
              <a:t>Intrusive or extrusive</a:t>
            </a:r>
          </a:p>
          <a:p>
            <a:pPr>
              <a:buFontTx/>
              <a:buChar char="-"/>
            </a:pPr>
            <a:r>
              <a:rPr lang="en-US" altLang="en-US" sz="2000" dirty="0"/>
              <a:t>Large (coarse grained) or Small crystals (fine grained)</a:t>
            </a:r>
          </a:p>
          <a:p>
            <a:pPr>
              <a:buFontTx/>
              <a:buChar char="-"/>
            </a:pPr>
            <a:r>
              <a:rPr lang="en-US" altLang="en-US" sz="2000" dirty="0"/>
              <a:t>Formed by Lava or Magma</a:t>
            </a:r>
          </a:p>
          <a:p>
            <a:pPr>
              <a:buFontTx/>
              <a:buChar char="-"/>
            </a:pPr>
            <a:r>
              <a:rPr lang="en-US" altLang="en-US" sz="2000" dirty="0"/>
              <a:t>Formed outside or inside the earth</a:t>
            </a:r>
          </a:p>
          <a:p>
            <a:pPr>
              <a:buFontTx/>
              <a:buChar char="-"/>
            </a:pPr>
            <a:r>
              <a:rPr lang="en-US" altLang="en-US" sz="2000" dirty="0"/>
              <a:t>Cools quicky or Slowly</a:t>
            </a:r>
          </a:p>
        </p:txBody>
      </p:sp>
      <p:pic>
        <p:nvPicPr>
          <p:cNvPr id="3" name="Picture 4" descr="texture">
            <a:extLst>
              <a:ext uri="{FF2B5EF4-FFF2-40B4-BE49-F238E27FC236}">
                <a16:creationId xmlns:a16="http://schemas.microsoft.com/office/drawing/2014/main" id="{08CB867F-0896-5389-5C4A-C5ACA183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9129"/>
            <a:ext cx="73152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3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B70D-F1D9-1F46-AE65-F58B1246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152400"/>
            <a:ext cx="9543393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92D050"/>
                </a:solidFill>
              </a:rPr>
              <a:t>Sedimentary Rocks</a:t>
            </a:r>
          </a:p>
        </p:txBody>
      </p:sp>
      <p:pic>
        <p:nvPicPr>
          <p:cNvPr id="16387" name="Picture 2" descr="SEDIANIM.GIF (205851 bytes)">
            <a:extLst>
              <a:ext uri="{FF2B5EF4-FFF2-40B4-BE49-F238E27FC236}">
                <a16:creationId xmlns:a16="http://schemas.microsoft.com/office/drawing/2014/main" id="{E6233934-B935-660C-D235-FDF0248731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18" y="2498837"/>
            <a:ext cx="2947988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ontent Placeholder 2">
            <a:extLst>
              <a:ext uri="{FF2B5EF4-FFF2-40B4-BE49-F238E27FC236}">
                <a16:creationId xmlns:a16="http://schemas.microsoft.com/office/drawing/2014/main" id="{5AE2F54E-B2C6-0B57-6034-D4BF614B8364}"/>
              </a:ext>
            </a:extLst>
          </p:cNvPr>
          <p:cNvSpPr txBox="1">
            <a:spLocks/>
          </p:cNvSpPr>
          <p:nvPr/>
        </p:nvSpPr>
        <p:spPr bwMode="auto">
          <a:xfrm>
            <a:off x="1981200" y="1774826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38150" indent="-319088"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</a:rPr>
              <a:t>Sedimentary rock is formed by erosion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</a:rPr>
              <a:t>Sediments are moved from                                 one place to another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</a:rPr>
              <a:t>Sediments are deposited in                           layers, with the older ones </a:t>
            </a:r>
          </a:p>
          <a:p>
            <a:pPr marL="119062" indent="0" eaLnBrk="1" hangingPunct="1">
              <a:buClr>
                <a:schemeClr val="tx1"/>
              </a:buClr>
              <a:buNone/>
            </a:pPr>
            <a:r>
              <a:rPr lang="en-US" altLang="en-US">
                <a:latin typeface="+mj-lt"/>
              </a:rPr>
              <a:t>   </a:t>
            </a:r>
            <a:r>
              <a:rPr lang="en-US" altLang="en-US" sz="3200">
                <a:latin typeface="+mj-lt"/>
              </a:rPr>
              <a:t>on </a:t>
            </a:r>
            <a:r>
              <a:rPr lang="en-US" altLang="en-US" sz="3200" dirty="0">
                <a:latin typeface="+mj-lt"/>
              </a:rPr>
              <a:t>the bottom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</a:rPr>
              <a:t>The layers become compacted                         and cemented together</a:t>
            </a:r>
          </a:p>
        </p:txBody>
      </p:sp>
    </p:spTree>
    <p:extLst>
      <p:ext uri="{BB962C8B-B14F-4D97-AF65-F5344CB8AC3E}">
        <p14:creationId xmlns:p14="http://schemas.microsoft.com/office/powerpoint/2010/main" val="20346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D4005A50-67F9-9657-634E-39B37646E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dirty="0">
                <a:solidFill>
                  <a:srgbClr val="33CC33"/>
                </a:solidFill>
                <a:latin typeface="Arial"/>
              </a:rPr>
              <a:t>Sedimentary Rocks Formation</a:t>
            </a:r>
            <a:endParaRPr lang="en-US" altLang="en-US" sz="3200" dirty="0">
              <a:solidFill>
                <a:srgbClr val="33CC33"/>
              </a:solidFill>
              <a:latin typeface="Goudy Stout" panose="0202090407030B020401" pitchFamily="18" charset="0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3C96621-88A4-B6D0-B9D7-31289DED8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Formed by </a:t>
            </a:r>
            <a:r>
              <a:rPr lang="en-US" altLang="en-US" b="1" u="sng" dirty="0">
                <a:solidFill>
                  <a:srgbClr val="FF0000"/>
                </a:solidFill>
              </a:rPr>
              <a:t>sediments</a:t>
            </a:r>
            <a:r>
              <a:rPr lang="en-US" altLang="en-US" dirty="0"/>
              <a:t> (pieces of rock, shells, and dead organisms) becoming “</a:t>
            </a:r>
            <a:r>
              <a:rPr lang="en-US" altLang="en-US" b="1" u="sng" dirty="0">
                <a:solidFill>
                  <a:srgbClr val="FF0000"/>
                </a:solidFill>
              </a:rPr>
              <a:t>cemented</a:t>
            </a:r>
            <a:r>
              <a:rPr lang="en-US" altLang="en-US" dirty="0"/>
              <a:t>” (stuck) together.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grpSp>
        <p:nvGrpSpPr>
          <p:cNvPr id="65540" name="Group 4">
            <a:extLst>
              <a:ext uri="{FF2B5EF4-FFF2-40B4-BE49-F238E27FC236}">
                <a16:creationId xmlns:a16="http://schemas.microsoft.com/office/drawing/2014/main" id="{EF1F91AE-4B65-12EA-8F88-C3035077A865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505201"/>
            <a:ext cx="1981200" cy="2168525"/>
            <a:chOff x="2112" y="1680"/>
            <a:chExt cx="1248" cy="1366"/>
          </a:xfrm>
        </p:grpSpPr>
        <p:pic>
          <p:nvPicPr>
            <p:cNvPr id="65541" name="Picture 5">
              <a:extLst>
                <a:ext uri="{FF2B5EF4-FFF2-40B4-BE49-F238E27FC236}">
                  <a16:creationId xmlns:a16="http://schemas.microsoft.com/office/drawing/2014/main" id="{0701877C-2F65-8F58-3EFA-D9C0D0E82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002"/>
              <a:ext cx="1116" cy="10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2" name="Text Box 6">
              <a:extLst>
                <a:ext uri="{FF2B5EF4-FFF2-40B4-BE49-F238E27FC236}">
                  <a16:creationId xmlns:a16="http://schemas.microsoft.com/office/drawing/2014/main" id="{F3400190-CF14-E333-6242-0AE3A2934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680"/>
              <a:ext cx="12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>
                  <a:solidFill>
                    <a:schemeClr val="bg2"/>
                  </a:solidFill>
                  <a:latin typeface="Times New Roman" panose="02020603050405020304" pitchFamily="18" charset="0"/>
                </a:rPr>
                <a:t>Coal</a:t>
              </a:r>
            </a:p>
          </p:txBody>
        </p:sp>
      </p:grpSp>
      <p:grpSp>
        <p:nvGrpSpPr>
          <p:cNvPr id="65543" name="Group 7">
            <a:extLst>
              <a:ext uri="{FF2B5EF4-FFF2-40B4-BE49-F238E27FC236}">
                <a16:creationId xmlns:a16="http://schemas.microsoft.com/office/drawing/2014/main" id="{1CC2E1FA-16FA-2FD4-0072-9D7C8A3FB12C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3962400"/>
            <a:ext cx="2819400" cy="1981200"/>
            <a:chOff x="3264" y="864"/>
            <a:chExt cx="1776" cy="1248"/>
          </a:xfrm>
        </p:grpSpPr>
        <p:sp>
          <p:nvSpPr>
            <p:cNvPr id="65544" name="Text Box 8">
              <a:extLst>
                <a:ext uri="{FF2B5EF4-FFF2-40B4-BE49-F238E27FC236}">
                  <a16:creationId xmlns:a16="http://schemas.microsoft.com/office/drawing/2014/main" id="{897EEBB7-0E61-AFCA-66C8-455C723BD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864"/>
              <a:ext cx="16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chemeClr val="bg2"/>
                  </a:solidFill>
                  <a:latin typeface="Times New Roman" panose="02020603050405020304" pitchFamily="18" charset="0"/>
                </a:rPr>
                <a:t>Limestone</a:t>
              </a:r>
            </a:p>
          </p:txBody>
        </p:sp>
        <p:pic>
          <p:nvPicPr>
            <p:cNvPr id="65545" name="Picture 9">
              <a:extLst>
                <a:ext uri="{FF2B5EF4-FFF2-40B4-BE49-F238E27FC236}">
                  <a16:creationId xmlns:a16="http://schemas.microsoft.com/office/drawing/2014/main" id="{0A4C3665-AE22-C33A-B825-3274F3958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152"/>
              <a:ext cx="128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546" name="Group 10">
            <a:extLst>
              <a:ext uri="{FF2B5EF4-FFF2-40B4-BE49-F238E27FC236}">
                <a16:creationId xmlns:a16="http://schemas.microsoft.com/office/drawing/2014/main" id="{56D216BB-5BDE-BE18-A944-462048377328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429000"/>
            <a:ext cx="3352800" cy="1981200"/>
            <a:chOff x="1104" y="864"/>
            <a:chExt cx="2112" cy="1248"/>
          </a:xfrm>
        </p:grpSpPr>
        <p:sp>
          <p:nvSpPr>
            <p:cNvPr id="65547" name="Text Box 11">
              <a:extLst>
                <a:ext uri="{FF2B5EF4-FFF2-40B4-BE49-F238E27FC236}">
                  <a16:creationId xmlns:a16="http://schemas.microsoft.com/office/drawing/2014/main" id="{48620CFF-DA66-E38E-F185-333C435AC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864"/>
              <a:ext cx="192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chemeClr val="bg2"/>
                  </a:solidFill>
                  <a:latin typeface="Times New Roman" panose="02020603050405020304" pitchFamily="18" charset="0"/>
                </a:rPr>
                <a:t>Sandstone</a:t>
              </a:r>
            </a:p>
          </p:txBody>
        </p:sp>
        <p:pic>
          <p:nvPicPr>
            <p:cNvPr id="65548" name="Picture 12">
              <a:extLst>
                <a:ext uri="{FF2B5EF4-FFF2-40B4-BE49-F238E27FC236}">
                  <a16:creationId xmlns:a16="http://schemas.microsoft.com/office/drawing/2014/main" id="{86A1DDDE-5AF5-724B-42D4-CC1706160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152"/>
              <a:ext cx="128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549" name="Group 13">
            <a:extLst>
              <a:ext uri="{FF2B5EF4-FFF2-40B4-BE49-F238E27FC236}">
                <a16:creationId xmlns:a16="http://schemas.microsoft.com/office/drawing/2014/main" id="{9CE55B7E-FDD0-BC56-9215-F0898CD2491D}"/>
              </a:ext>
            </a:extLst>
          </p:cNvPr>
          <p:cNvGrpSpPr>
            <a:grpSpLocks/>
          </p:cNvGrpSpPr>
          <p:nvPr/>
        </p:nvGrpSpPr>
        <p:grpSpPr bwMode="auto">
          <a:xfrm>
            <a:off x="8001000" y="4038600"/>
            <a:ext cx="2667000" cy="1905000"/>
            <a:chOff x="3840" y="1920"/>
            <a:chExt cx="1920" cy="1296"/>
          </a:xfrm>
        </p:grpSpPr>
        <p:sp>
          <p:nvSpPr>
            <p:cNvPr id="65550" name="Text Box 14">
              <a:extLst>
                <a:ext uri="{FF2B5EF4-FFF2-40B4-BE49-F238E27FC236}">
                  <a16:creationId xmlns:a16="http://schemas.microsoft.com/office/drawing/2014/main" id="{23A79D7B-55A1-E3D9-4A86-57001EEE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1920"/>
              <a:ext cx="1920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chemeClr val="bg2"/>
                  </a:solidFill>
                  <a:latin typeface="Times New Roman" panose="02020603050405020304" pitchFamily="18" charset="0"/>
                </a:rPr>
                <a:t>Conglomerate</a:t>
              </a:r>
            </a:p>
          </p:txBody>
        </p:sp>
        <p:pic>
          <p:nvPicPr>
            <p:cNvPr id="65551" name="Picture 15">
              <a:extLst>
                <a:ext uri="{FF2B5EF4-FFF2-40B4-BE49-F238E27FC236}">
                  <a16:creationId xmlns:a16="http://schemas.microsoft.com/office/drawing/2014/main" id="{7FD564A2-6641-0A2C-6AAF-79C67697C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256"/>
              <a:ext cx="128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552" name="Text Box 16">
            <a:extLst>
              <a:ext uri="{FF2B5EF4-FFF2-40B4-BE49-F238E27FC236}">
                <a16:creationId xmlns:a16="http://schemas.microsoft.com/office/drawing/2014/main" id="{25ECD2D2-5167-6044-CF48-75973B57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6019800"/>
            <a:ext cx="4133850" cy="641350"/>
          </a:xfrm>
          <a:prstGeom prst="rect">
            <a:avLst/>
          </a:prstGeom>
          <a:solidFill>
            <a:srgbClr val="CC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FF00"/>
                </a:solidFill>
              </a:rPr>
              <a:t>***You can see lots of different stuff </a:t>
            </a:r>
          </a:p>
          <a:p>
            <a:pPr algn="ctr"/>
            <a:r>
              <a:rPr lang="en-US" altLang="en-US" b="1">
                <a:solidFill>
                  <a:srgbClr val="FFFF00"/>
                </a:solidFill>
              </a:rPr>
              <a:t>stuck together in these rocks!</a:t>
            </a:r>
          </a:p>
        </p:txBody>
      </p:sp>
    </p:spTree>
    <p:extLst>
      <p:ext uri="{BB962C8B-B14F-4D97-AF65-F5344CB8AC3E}">
        <p14:creationId xmlns:p14="http://schemas.microsoft.com/office/powerpoint/2010/main" val="41397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um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E6159912-6F79-5FAC-60A6-5A9C68D7C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872039"/>
            <a:ext cx="3224212" cy="80168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9571" name="Picture 3">
            <a:extLst>
              <a:ext uri="{FF2B5EF4-FFF2-40B4-BE49-F238E27FC236}">
                <a16:creationId xmlns:a16="http://schemas.microsoft.com/office/drawing/2014/main" id="{DAE85B21-709E-C2B2-F3B0-61B43468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62744" r="25235"/>
          <a:stretch>
            <a:fillRect/>
          </a:stretch>
        </p:blipFill>
        <p:spPr bwMode="auto">
          <a:xfrm>
            <a:off x="4433888" y="2995613"/>
            <a:ext cx="4349750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>
            <a:extLst>
              <a:ext uri="{FF2B5EF4-FFF2-40B4-BE49-F238E27FC236}">
                <a16:creationId xmlns:a16="http://schemas.microsoft.com/office/drawing/2014/main" id="{A656233C-49F1-C754-3EA6-2A3EC236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62744" r="25235"/>
          <a:stretch>
            <a:fillRect/>
          </a:stretch>
        </p:blipFill>
        <p:spPr bwMode="auto">
          <a:xfrm>
            <a:off x="6421438" y="2897188"/>
            <a:ext cx="4044950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Freeform 5">
            <a:extLst>
              <a:ext uri="{FF2B5EF4-FFF2-40B4-BE49-F238E27FC236}">
                <a16:creationId xmlns:a16="http://schemas.microsoft.com/office/drawing/2014/main" id="{201398BD-EA55-8990-CC69-EC6C34DE15B6}"/>
              </a:ext>
            </a:extLst>
          </p:cNvPr>
          <p:cNvSpPr>
            <a:spLocks/>
          </p:cNvSpPr>
          <p:nvPr/>
        </p:nvSpPr>
        <p:spPr bwMode="auto">
          <a:xfrm>
            <a:off x="1509712" y="4451350"/>
            <a:ext cx="9158288" cy="2413000"/>
          </a:xfrm>
          <a:custGeom>
            <a:avLst/>
            <a:gdLst>
              <a:gd name="T0" fmla="*/ 0 w 5769"/>
              <a:gd name="T1" fmla="*/ 163 h 1520"/>
              <a:gd name="T2" fmla="*/ 2408 w 5769"/>
              <a:gd name="T3" fmla="*/ 165 h 1520"/>
              <a:gd name="T4" fmla="*/ 3276 w 5769"/>
              <a:gd name="T5" fmla="*/ 29 h 1520"/>
              <a:gd name="T6" fmla="*/ 4088 w 5769"/>
              <a:gd name="T7" fmla="*/ 336 h 1520"/>
              <a:gd name="T8" fmla="*/ 4617 w 5769"/>
              <a:gd name="T9" fmla="*/ 581 h 1520"/>
              <a:gd name="T10" fmla="*/ 5406 w 5769"/>
              <a:gd name="T11" fmla="*/ 691 h 1520"/>
              <a:gd name="T12" fmla="*/ 5769 w 5769"/>
              <a:gd name="T13" fmla="*/ 739 h 1520"/>
              <a:gd name="T14" fmla="*/ 5769 w 5769"/>
              <a:gd name="T15" fmla="*/ 1520 h 1520"/>
              <a:gd name="T16" fmla="*/ 9 w 5769"/>
              <a:gd name="T17" fmla="*/ 1520 h 1520"/>
              <a:gd name="T18" fmla="*/ 0 w 5769"/>
              <a:gd name="T19" fmla="*/ 163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69" h="1520">
                <a:moveTo>
                  <a:pt x="0" y="163"/>
                </a:moveTo>
                <a:lnTo>
                  <a:pt x="2408" y="165"/>
                </a:lnTo>
                <a:cubicBezTo>
                  <a:pt x="2954" y="143"/>
                  <a:pt x="2996" y="0"/>
                  <a:pt x="3276" y="29"/>
                </a:cubicBezTo>
                <a:cubicBezTo>
                  <a:pt x="3556" y="58"/>
                  <a:pt x="3864" y="244"/>
                  <a:pt x="4088" y="336"/>
                </a:cubicBezTo>
                <a:lnTo>
                  <a:pt x="4617" y="581"/>
                </a:lnTo>
                <a:lnTo>
                  <a:pt x="5406" y="691"/>
                </a:lnTo>
                <a:lnTo>
                  <a:pt x="5769" y="739"/>
                </a:lnTo>
                <a:lnTo>
                  <a:pt x="5769" y="1520"/>
                </a:lnTo>
                <a:lnTo>
                  <a:pt x="9" y="1520"/>
                </a:lnTo>
                <a:lnTo>
                  <a:pt x="0" y="163"/>
                </a:lnTo>
                <a:close/>
              </a:path>
            </a:pathLst>
          </a:cu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9574" name="Rectangle 6">
            <a:extLst>
              <a:ext uri="{FF2B5EF4-FFF2-40B4-BE49-F238E27FC236}">
                <a16:creationId xmlns:a16="http://schemas.microsoft.com/office/drawing/2014/main" id="{87DEBFEF-2437-E69A-A32E-51F529C972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Sedimentary Rock Recipe </a:t>
            </a:r>
          </a:p>
        </p:txBody>
      </p:sp>
      <p:sp>
        <p:nvSpPr>
          <p:cNvPr id="109575" name="Text Box 7">
            <a:extLst>
              <a:ext uri="{FF2B5EF4-FFF2-40B4-BE49-F238E27FC236}">
                <a16:creationId xmlns:a16="http://schemas.microsoft.com/office/drawing/2014/main" id="{C2DDF70D-FBBD-9171-FB81-B4B95FA55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1016000"/>
            <a:ext cx="2438400" cy="64633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1.  Start at the Surface</a:t>
            </a: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D669EFEF-FA54-0AFE-A16B-4BFB4974F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709988"/>
            <a:ext cx="2438400" cy="64633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4.  Sedimentation &amp; Deposition</a:t>
            </a:r>
          </a:p>
        </p:txBody>
      </p:sp>
      <p:sp>
        <p:nvSpPr>
          <p:cNvPr id="109577" name="Text Box 9">
            <a:extLst>
              <a:ext uri="{FF2B5EF4-FFF2-40B4-BE49-F238E27FC236}">
                <a16:creationId xmlns:a16="http://schemas.microsoft.com/office/drawing/2014/main" id="{618D6AB4-46E1-ADF6-36A5-2041519D5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4891088"/>
            <a:ext cx="2438400" cy="64633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5. Compaction &amp; Cementation</a:t>
            </a:r>
          </a:p>
        </p:txBody>
      </p:sp>
      <p:cxnSp>
        <p:nvCxnSpPr>
          <p:cNvPr id="109578" name="AutoShape 10">
            <a:extLst>
              <a:ext uri="{FF2B5EF4-FFF2-40B4-BE49-F238E27FC236}">
                <a16:creationId xmlns:a16="http://schemas.microsoft.com/office/drawing/2014/main" id="{F377ECF4-BB54-9512-57B0-37C1C8CE26D5}"/>
              </a:ext>
            </a:extLst>
          </p:cNvPr>
          <p:cNvCxnSpPr>
            <a:cxnSpLocks noChangeShapeType="1"/>
            <a:stCxn id="109575" idx="2"/>
            <a:endCxn id="109585" idx="0"/>
          </p:cNvCxnSpPr>
          <p:nvPr/>
        </p:nvCxnSpPr>
        <p:spPr bwMode="auto">
          <a:xfrm>
            <a:off x="3263900" y="1662331"/>
            <a:ext cx="0" cy="371257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579" name="AutoShape 11">
            <a:extLst>
              <a:ext uri="{FF2B5EF4-FFF2-40B4-BE49-F238E27FC236}">
                <a16:creationId xmlns:a16="http://schemas.microsoft.com/office/drawing/2014/main" id="{5B607C3C-5782-7F41-E882-524FCE22AF78}"/>
              </a:ext>
            </a:extLst>
          </p:cNvPr>
          <p:cNvCxnSpPr>
            <a:cxnSpLocks noChangeShapeType="1"/>
            <a:stCxn id="109585" idx="2"/>
            <a:endCxn id="109586" idx="0"/>
          </p:cNvCxnSpPr>
          <p:nvPr/>
        </p:nvCxnSpPr>
        <p:spPr bwMode="auto">
          <a:xfrm flipH="1">
            <a:off x="3251200" y="2402920"/>
            <a:ext cx="12700" cy="468868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580" name="AutoShape 12">
            <a:extLst>
              <a:ext uri="{FF2B5EF4-FFF2-40B4-BE49-F238E27FC236}">
                <a16:creationId xmlns:a16="http://schemas.microsoft.com/office/drawing/2014/main" id="{3CD00F10-DFC4-6629-472F-49EEC28ACAE3}"/>
              </a:ext>
            </a:extLst>
          </p:cNvPr>
          <p:cNvCxnSpPr>
            <a:cxnSpLocks noChangeShapeType="1"/>
            <a:stCxn id="109586" idx="2"/>
            <a:endCxn id="109576" idx="0"/>
          </p:cNvCxnSpPr>
          <p:nvPr/>
        </p:nvCxnSpPr>
        <p:spPr bwMode="auto">
          <a:xfrm>
            <a:off x="3251200" y="3241120"/>
            <a:ext cx="0" cy="468868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581" name="AutoShape 13">
            <a:extLst>
              <a:ext uri="{FF2B5EF4-FFF2-40B4-BE49-F238E27FC236}">
                <a16:creationId xmlns:a16="http://schemas.microsoft.com/office/drawing/2014/main" id="{EEDAC7DB-050D-41CC-3733-F2B7AC6D31DE}"/>
              </a:ext>
            </a:extLst>
          </p:cNvPr>
          <p:cNvCxnSpPr>
            <a:cxnSpLocks noChangeShapeType="1"/>
            <a:stCxn id="109576" idx="2"/>
            <a:endCxn id="109577" idx="0"/>
          </p:cNvCxnSpPr>
          <p:nvPr/>
        </p:nvCxnSpPr>
        <p:spPr bwMode="auto">
          <a:xfrm>
            <a:off x="4775200" y="4356320"/>
            <a:ext cx="0" cy="534769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582" name="Freeform 14">
            <a:extLst>
              <a:ext uri="{FF2B5EF4-FFF2-40B4-BE49-F238E27FC236}">
                <a16:creationId xmlns:a16="http://schemas.microsoft.com/office/drawing/2014/main" id="{F5B53866-4A09-FE24-883E-28E31D49A485}"/>
              </a:ext>
            </a:extLst>
          </p:cNvPr>
          <p:cNvSpPr>
            <a:spLocks/>
          </p:cNvSpPr>
          <p:nvPr/>
        </p:nvSpPr>
        <p:spPr bwMode="auto">
          <a:xfrm>
            <a:off x="4972050" y="4075113"/>
            <a:ext cx="3436938" cy="1281112"/>
          </a:xfrm>
          <a:custGeom>
            <a:avLst/>
            <a:gdLst>
              <a:gd name="T0" fmla="*/ 116 w 2165"/>
              <a:gd name="T1" fmla="*/ 494 h 807"/>
              <a:gd name="T2" fmla="*/ 1118 w 2165"/>
              <a:gd name="T3" fmla="*/ 33 h 807"/>
              <a:gd name="T4" fmla="*/ 2049 w 2165"/>
              <a:gd name="T5" fmla="*/ 692 h 807"/>
              <a:gd name="T6" fmla="*/ 1813 w 2165"/>
              <a:gd name="T7" fmla="*/ 723 h 807"/>
              <a:gd name="T8" fmla="*/ 116 w 2165"/>
              <a:gd name="T9" fmla="*/ 494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5" h="807">
                <a:moveTo>
                  <a:pt x="116" y="494"/>
                </a:moveTo>
                <a:cubicBezTo>
                  <a:pt x="0" y="379"/>
                  <a:pt x="796" y="0"/>
                  <a:pt x="1118" y="33"/>
                </a:cubicBezTo>
                <a:cubicBezTo>
                  <a:pt x="1423" y="81"/>
                  <a:pt x="1933" y="577"/>
                  <a:pt x="2049" y="692"/>
                </a:cubicBezTo>
                <a:cubicBezTo>
                  <a:pt x="2165" y="807"/>
                  <a:pt x="2135" y="756"/>
                  <a:pt x="1813" y="723"/>
                </a:cubicBezTo>
                <a:cubicBezTo>
                  <a:pt x="1491" y="690"/>
                  <a:pt x="232" y="609"/>
                  <a:pt x="116" y="494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9583" name="Freeform 15">
            <a:extLst>
              <a:ext uri="{FF2B5EF4-FFF2-40B4-BE49-F238E27FC236}">
                <a16:creationId xmlns:a16="http://schemas.microsoft.com/office/drawing/2014/main" id="{BCCDBB4F-7F2C-1C6D-09F5-1EFFF151E30C}"/>
              </a:ext>
            </a:extLst>
          </p:cNvPr>
          <p:cNvSpPr>
            <a:spLocks/>
          </p:cNvSpPr>
          <p:nvPr/>
        </p:nvSpPr>
        <p:spPr bwMode="auto">
          <a:xfrm>
            <a:off x="5486400" y="4364038"/>
            <a:ext cx="2427288" cy="2508250"/>
          </a:xfrm>
          <a:custGeom>
            <a:avLst/>
            <a:gdLst>
              <a:gd name="T0" fmla="*/ 772 w 1529"/>
              <a:gd name="T1" fmla="*/ 1571 h 1580"/>
              <a:gd name="T2" fmla="*/ 1276 w 1529"/>
              <a:gd name="T3" fmla="*/ 1370 h 1580"/>
              <a:gd name="T4" fmla="*/ 1504 w 1529"/>
              <a:gd name="T5" fmla="*/ 983 h 1580"/>
              <a:gd name="T6" fmla="*/ 1426 w 1529"/>
              <a:gd name="T7" fmla="*/ 628 h 1580"/>
              <a:gd name="T8" fmla="*/ 1157 w 1529"/>
              <a:gd name="T9" fmla="*/ 202 h 1580"/>
              <a:gd name="T10" fmla="*/ 826 w 1529"/>
              <a:gd name="T11" fmla="*/ 13 h 1580"/>
              <a:gd name="T12" fmla="*/ 313 w 1529"/>
              <a:gd name="T13" fmla="*/ 281 h 1580"/>
              <a:gd name="T14" fmla="*/ 132 w 1529"/>
              <a:gd name="T15" fmla="*/ 597 h 1580"/>
              <a:gd name="T16" fmla="*/ 13 w 1529"/>
              <a:gd name="T17" fmla="*/ 928 h 1580"/>
              <a:gd name="T18" fmla="*/ 210 w 1529"/>
              <a:gd name="T19" fmla="*/ 1315 h 1580"/>
              <a:gd name="T20" fmla="*/ 772 w 1529"/>
              <a:gd name="T21" fmla="*/ 1571 h 1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29" h="1580">
                <a:moveTo>
                  <a:pt x="772" y="1571"/>
                </a:moveTo>
                <a:cubicBezTo>
                  <a:pt x="950" y="1580"/>
                  <a:pt x="1154" y="1468"/>
                  <a:pt x="1276" y="1370"/>
                </a:cubicBezTo>
                <a:cubicBezTo>
                  <a:pt x="1398" y="1272"/>
                  <a:pt x="1479" y="1107"/>
                  <a:pt x="1504" y="983"/>
                </a:cubicBezTo>
                <a:cubicBezTo>
                  <a:pt x="1529" y="859"/>
                  <a:pt x="1484" y="758"/>
                  <a:pt x="1426" y="628"/>
                </a:cubicBezTo>
                <a:cubicBezTo>
                  <a:pt x="1368" y="498"/>
                  <a:pt x="1257" y="304"/>
                  <a:pt x="1157" y="202"/>
                </a:cubicBezTo>
                <a:cubicBezTo>
                  <a:pt x="1057" y="100"/>
                  <a:pt x="967" y="0"/>
                  <a:pt x="826" y="13"/>
                </a:cubicBezTo>
                <a:cubicBezTo>
                  <a:pt x="685" y="26"/>
                  <a:pt x="429" y="184"/>
                  <a:pt x="313" y="281"/>
                </a:cubicBezTo>
                <a:cubicBezTo>
                  <a:pt x="197" y="378"/>
                  <a:pt x="182" y="489"/>
                  <a:pt x="132" y="597"/>
                </a:cubicBezTo>
                <a:cubicBezTo>
                  <a:pt x="82" y="705"/>
                  <a:pt x="0" y="808"/>
                  <a:pt x="13" y="928"/>
                </a:cubicBezTo>
                <a:cubicBezTo>
                  <a:pt x="26" y="1048"/>
                  <a:pt x="84" y="1208"/>
                  <a:pt x="210" y="1315"/>
                </a:cubicBezTo>
                <a:cubicBezTo>
                  <a:pt x="336" y="1422"/>
                  <a:pt x="655" y="1518"/>
                  <a:pt x="772" y="1571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109584" name="AutoShape 16">
            <a:extLst>
              <a:ext uri="{FF2B5EF4-FFF2-40B4-BE49-F238E27FC236}">
                <a16:creationId xmlns:a16="http://schemas.microsoft.com/office/drawing/2014/main" id="{F2EC1C93-EC4C-B2C5-CC05-4DD71E569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650" y="1428750"/>
            <a:ext cx="6864350" cy="1841500"/>
          </a:xfrm>
          <a:prstGeom prst="cloudCallout">
            <a:avLst>
              <a:gd name="adj1" fmla="val 7838"/>
              <a:gd name="adj2" fmla="val 55088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 b="1"/>
          </a:p>
        </p:txBody>
      </p:sp>
      <p:sp>
        <p:nvSpPr>
          <p:cNvPr id="109585" name="Text Box 17">
            <a:extLst>
              <a:ext uri="{FF2B5EF4-FFF2-40B4-BE49-F238E27FC236}">
                <a16:creationId xmlns:a16="http://schemas.microsoft.com/office/drawing/2014/main" id="{15F2A0DD-B729-98DE-8FCE-24D6D23F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2033588"/>
            <a:ext cx="2819400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2.  Weather (Break Up)</a:t>
            </a:r>
          </a:p>
        </p:txBody>
      </p:sp>
      <p:sp>
        <p:nvSpPr>
          <p:cNvPr id="109586" name="Text Box 18">
            <a:extLst>
              <a:ext uri="{FF2B5EF4-FFF2-40B4-BE49-F238E27FC236}">
                <a16:creationId xmlns:a16="http://schemas.microsoft.com/office/drawing/2014/main" id="{64A1A13E-6261-7A0D-970A-E565C61EB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2871788"/>
            <a:ext cx="2743200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3.  Erode (Carry Away)</a:t>
            </a:r>
          </a:p>
        </p:txBody>
      </p:sp>
      <p:sp>
        <p:nvSpPr>
          <p:cNvPr id="109587" name="Freeform 19">
            <a:extLst>
              <a:ext uri="{FF2B5EF4-FFF2-40B4-BE49-F238E27FC236}">
                <a16:creationId xmlns:a16="http://schemas.microsoft.com/office/drawing/2014/main" id="{EDF4F436-C1B0-59E4-8DBD-576498F40EEB}"/>
              </a:ext>
            </a:extLst>
          </p:cNvPr>
          <p:cNvSpPr>
            <a:spLocks/>
          </p:cNvSpPr>
          <p:nvPr/>
        </p:nvSpPr>
        <p:spPr bwMode="auto">
          <a:xfrm>
            <a:off x="8763000" y="5338764"/>
            <a:ext cx="1900238" cy="280987"/>
          </a:xfrm>
          <a:custGeom>
            <a:avLst/>
            <a:gdLst>
              <a:gd name="T0" fmla="*/ 0 w 1197"/>
              <a:gd name="T1" fmla="*/ 0 h 177"/>
              <a:gd name="T2" fmla="*/ 1197 w 1197"/>
              <a:gd name="T3" fmla="*/ 66 h 177"/>
              <a:gd name="T4" fmla="*/ 1197 w 1197"/>
              <a:gd name="T5" fmla="*/ 177 h 177"/>
              <a:gd name="T6" fmla="*/ 63 w 1197"/>
              <a:gd name="T7" fmla="*/ 24 h 177"/>
              <a:gd name="T8" fmla="*/ 0 w 1197"/>
              <a:gd name="T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7" h="177">
                <a:moveTo>
                  <a:pt x="0" y="0"/>
                </a:moveTo>
                <a:cubicBezTo>
                  <a:pt x="189" y="7"/>
                  <a:pt x="998" y="37"/>
                  <a:pt x="1197" y="66"/>
                </a:cubicBezTo>
                <a:lnTo>
                  <a:pt x="1197" y="177"/>
                </a:lnTo>
                <a:cubicBezTo>
                  <a:pt x="1008" y="170"/>
                  <a:pt x="262" y="53"/>
                  <a:pt x="63" y="2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88" name="Freeform 20">
            <a:extLst>
              <a:ext uri="{FF2B5EF4-FFF2-40B4-BE49-F238E27FC236}">
                <a16:creationId xmlns:a16="http://schemas.microsoft.com/office/drawing/2014/main" id="{391104EA-B90E-0348-E569-5BC70E50AA74}"/>
              </a:ext>
            </a:extLst>
          </p:cNvPr>
          <p:cNvSpPr>
            <a:spLocks/>
          </p:cNvSpPr>
          <p:nvPr/>
        </p:nvSpPr>
        <p:spPr bwMode="auto">
          <a:xfrm>
            <a:off x="8462964" y="5191125"/>
            <a:ext cx="2205037" cy="266700"/>
          </a:xfrm>
          <a:custGeom>
            <a:avLst/>
            <a:gdLst>
              <a:gd name="T0" fmla="*/ 0 w 1389"/>
              <a:gd name="T1" fmla="*/ 6 h 168"/>
              <a:gd name="T2" fmla="*/ 1389 w 1389"/>
              <a:gd name="T3" fmla="*/ 51 h 168"/>
              <a:gd name="T4" fmla="*/ 1389 w 1389"/>
              <a:gd name="T5" fmla="*/ 162 h 168"/>
              <a:gd name="T6" fmla="*/ 183 w 1389"/>
              <a:gd name="T7" fmla="*/ 87 h 168"/>
              <a:gd name="T8" fmla="*/ 0 w 1389"/>
              <a:gd name="T9" fmla="*/ 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9" h="168">
                <a:moveTo>
                  <a:pt x="0" y="6"/>
                </a:moveTo>
                <a:cubicBezTo>
                  <a:pt x="201" y="0"/>
                  <a:pt x="1158" y="25"/>
                  <a:pt x="1389" y="51"/>
                </a:cubicBezTo>
                <a:lnTo>
                  <a:pt x="1389" y="162"/>
                </a:lnTo>
                <a:cubicBezTo>
                  <a:pt x="1188" y="168"/>
                  <a:pt x="414" y="113"/>
                  <a:pt x="183" y="87"/>
                </a:cubicBezTo>
                <a:lnTo>
                  <a:pt x="0" y="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89" name="Freeform 21">
            <a:extLst>
              <a:ext uri="{FF2B5EF4-FFF2-40B4-BE49-F238E27FC236}">
                <a16:creationId xmlns:a16="http://schemas.microsoft.com/office/drawing/2014/main" id="{70B7A3A6-05B4-1FB5-DF19-D6E1042A3911}"/>
              </a:ext>
            </a:extLst>
          </p:cNvPr>
          <p:cNvSpPr>
            <a:spLocks/>
          </p:cNvSpPr>
          <p:nvPr/>
        </p:nvSpPr>
        <p:spPr bwMode="auto">
          <a:xfrm>
            <a:off x="8037513" y="4978400"/>
            <a:ext cx="2620962" cy="312738"/>
          </a:xfrm>
          <a:custGeom>
            <a:avLst/>
            <a:gdLst>
              <a:gd name="T0" fmla="*/ 10 w 1651"/>
              <a:gd name="T1" fmla="*/ 17 h 197"/>
              <a:gd name="T2" fmla="*/ 196 w 1651"/>
              <a:gd name="T3" fmla="*/ 29 h 197"/>
              <a:gd name="T4" fmla="*/ 736 w 1651"/>
              <a:gd name="T5" fmla="*/ 44 h 197"/>
              <a:gd name="T6" fmla="*/ 1303 w 1651"/>
              <a:gd name="T7" fmla="*/ 65 h 197"/>
              <a:gd name="T8" fmla="*/ 1600 w 1651"/>
              <a:gd name="T9" fmla="*/ 74 h 197"/>
              <a:gd name="T10" fmla="*/ 1651 w 1651"/>
              <a:gd name="T11" fmla="*/ 77 h 197"/>
              <a:gd name="T12" fmla="*/ 1651 w 1651"/>
              <a:gd name="T13" fmla="*/ 188 h 197"/>
              <a:gd name="T14" fmla="*/ 259 w 1651"/>
              <a:gd name="T15" fmla="*/ 134 h 197"/>
              <a:gd name="T16" fmla="*/ 10 w 1651"/>
              <a:gd name="T17" fmla="*/ 1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51" h="197">
                <a:moveTo>
                  <a:pt x="10" y="17"/>
                </a:moveTo>
                <a:cubicBezTo>
                  <a:pt x="0" y="0"/>
                  <a:pt x="75" y="24"/>
                  <a:pt x="196" y="29"/>
                </a:cubicBezTo>
                <a:cubicBezTo>
                  <a:pt x="317" y="34"/>
                  <a:pt x="552" y="38"/>
                  <a:pt x="736" y="44"/>
                </a:cubicBezTo>
                <a:cubicBezTo>
                  <a:pt x="920" y="50"/>
                  <a:pt x="1159" y="60"/>
                  <a:pt x="1303" y="65"/>
                </a:cubicBezTo>
                <a:cubicBezTo>
                  <a:pt x="1447" y="70"/>
                  <a:pt x="1542" y="72"/>
                  <a:pt x="1600" y="74"/>
                </a:cubicBezTo>
                <a:lnTo>
                  <a:pt x="1651" y="77"/>
                </a:lnTo>
                <a:lnTo>
                  <a:pt x="1651" y="188"/>
                </a:lnTo>
                <a:cubicBezTo>
                  <a:pt x="1419" y="197"/>
                  <a:pt x="532" y="162"/>
                  <a:pt x="259" y="134"/>
                </a:cubicBezTo>
                <a:lnTo>
                  <a:pt x="10" y="1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90" name="Freeform 22">
            <a:extLst>
              <a:ext uri="{FF2B5EF4-FFF2-40B4-BE49-F238E27FC236}">
                <a16:creationId xmlns:a16="http://schemas.microsoft.com/office/drawing/2014/main" id="{58D6FB71-C150-DA38-9DD4-AA9EBA4587B1}"/>
              </a:ext>
            </a:extLst>
          </p:cNvPr>
          <p:cNvSpPr>
            <a:spLocks/>
          </p:cNvSpPr>
          <p:nvPr/>
        </p:nvSpPr>
        <p:spPr bwMode="auto">
          <a:xfrm>
            <a:off x="8775700" y="5338764"/>
            <a:ext cx="1900238" cy="280987"/>
          </a:xfrm>
          <a:custGeom>
            <a:avLst/>
            <a:gdLst>
              <a:gd name="T0" fmla="*/ 0 w 1197"/>
              <a:gd name="T1" fmla="*/ 0 h 177"/>
              <a:gd name="T2" fmla="*/ 1197 w 1197"/>
              <a:gd name="T3" fmla="*/ 66 h 177"/>
              <a:gd name="T4" fmla="*/ 1197 w 1197"/>
              <a:gd name="T5" fmla="*/ 177 h 177"/>
              <a:gd name="T6" fmla="*/ 63 w 1197"/>
              <a:gd name="T7" fmla="*/ 24 h 177"/>
              <a:gd name="T8" fmla="*/ 0 w 1197"/>
              <a:gd name="T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7" h="177">
                <a:moveTo>
                  <a:pt x="0" y="0"/>
                </a:moveTo>
                <a:lnTo>
                  <a:pt x="1197" y="66"/>
                </a:lnTo>
                <a:lnTo>
                  <a:pt x="1197" y="177"/>
                </a:lnTo>
                <a:cubicBezTo>
                  <a:pt x="1008" y="170"/>
                  <a:pt x="262" y="53"/>
                  <a:pt x="63" y="2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91" name="Freeform 23">
            <a:extLst>
              <a:ext uri="{FF2B5EF4-FFF2-40B4-BE49-F238E27FC236}">
                <a16:creationId xmlns:a16="http://schemas.microsoft.com/office/drawing/2014/main" id="{44EB0B3A-424D-F1AC-A141-EE594584C39F}"/>
              </a:ext>
            </a:extLst>
          </p:cNvPr>
          <p:cNvSpPr>
            <a:spLocks/>
          </p:cNvSpPr>
          <p:nvPr/>
        </p:nvSpPr>
        <p:spPr bwMode="auto">
          <a:xfrm>
            <a:off x="8475664" y="5200651"/>
            <a:ext cx="2205037" cy="257175"/>
          </a:xfrm>
          <a:custGeom>
            <a:avLst/>
            <a:gdLst>
              <a:gd name="T0" fmla="*/ 0 w 1389"/>
              <a:gd name="T1" fmla="*/ 0 h 162"/>
              <a:gd name="T2" fmla="*/ 1389 w 1389"/>
              <a:gd name="T3" fmla="*/ 45 h 162"/>
              <a:gd name="T4" fmla="*/ 1389 w 1389"/>
              <a:gd name="T5" fmla="*/ 156 h 162"/>
              <a:gd name="T6" fmla="*/ 183 w 1389"/>
              <a:gd name="T7" fmla="*/ 81 h 162"/>
              <a:gd name="T8" fmla="*/ 0 w 1389"/>
              <a:gd name="T9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9" h="162">
                <a:moveTo>
                  <a:pt x="0" y="0"/>
                </a:moveTo>
                <a:lnTo>
                  <a:pt x="1389" y="45"/>
                </a:lnTo>
                <a:lnTo>
                  <a:pt x="1389" y="156"/>
                </a:lnTo>
                <a:cubicBezTo>
                  <a:pt x="1188" y="162"/>
                  <a:pt x="414" y="107"/>
                  <a:pt x="183" y="81"/>
                </a:cubicBezTo>
                <a:lnTo>
                  <a:pt x="0" y="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9594" name="Line 26">
            <a:extLst>
              <a:ext uri="{FF2B5EF4-FFF2-40B4-BE49-F238E27FC236}">
                <a16:creationId xmlns:a16="http://schemas.microsoft.com/office/drawing/2014/main" id="{4C4529A2-ECB8-8022-B57E-69D4B10EA0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10200"/>
            <a:ext cx="4572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3" name="Text Box 25">
            <a:extLst>
              <a:ext uri="{FF2B5EF4-FFF2-40B4-BE49-F238E27FC236}">
                <a16:creationId xmlns:a16="http://schemas.microsoft.com/office/drawing/2014/main" id="{5EC34020-3638-766B-D530-3A179CC07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5943600"/>
            <a:ext cx="2546350" cy="6413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Sediments worn away  </a:t>
            </a:r>
          </a:p>
          <a:p>
            <a:pPr algn="ctr"/>
            <a:r>
              <a:rPr lang="en-US" altLang="en-US">
                <a:solidFill>
                  <a:srgbClr val="FF0000"/>
                </a:solidFill>
              </a:rPr>
              <a:t>gather here!</a:t>
            </a:r>
          </a:p>
        </p:txBody>
      </p:sp>
      <p:sp>
        <p:nvSpPr>
          <p:cNvPr id="109595" name="Text Box 27">
            <a:extLst>
              <a:ext uri="{FF2B5EF4-FFF2-40B4-BE49-F238E27FC236}">
                <a16:creationId xmlns:a16="http://schemas.microsoft.com/office/drawing/2014/main" id="{8569742C-08DC-173C-3E2D-AB4D82CE9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791201"/>
            <a:ext cx="1492250" cy="3667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Igneous rock</a:t>
            </a:r>
          </a:p>
        </p:txBody>
      </p:sp>
      <p:sp>
        <p:nvSpPr>
          <p:cNvPr id="109597" name="Line 29">
            <a:extLst>
              <a:ext uri="{FF2B5EF4-FFF2-40B4-BE49-F238E27FC236}">
                <a16:creationId xmlns:a16="http://schemas.microsoft.com/office/drawing/2014/main" id="{8F4FC378-CFD9-D149-5655-609E739EFD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3962400"/>
            <a:ext cx="8382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6" name="Text Box 28">
            <a:extLst>
              <a:ext uri="{FF2B5EF4-FFF2-40B4-BE49-F238E27FC236}">
                <a16:creationId xmlns:a16="http://schemas.microsoft.com/office/drawing/2014/main" id="{FD6A6D06-3954-1A79-7621-36E43F725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657601"/>
            <a:ext cx="3232150" cy="3667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Layers of sand and sediments</a:t>
            </a:r>
          </a:p>
        </p:txBody>
      </p:sp>
      <p:sp>
        <p:nvSpPr>
          <p:cNvPr id="109598" name="Line 30">
            <a:extLst>
              <a:ext uri="{FF2B5EF4-FFF2-40B4-BE49-F238E27FC236}">
                <a16:creationId xmlns:a16="http://schemas.microsoft.com/office/drawing/2014/main" id="{F26B50D3-644C-F9B2-F63B-7BF13457F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1219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9" name="Text Box 31">
            <a:extLst>
              <a:ext uri="{FF2B5EF4-FFF2-40B4-BE49-F238E27FC236}">
                <a16:creationId xmlns:a16="http://schemas.microsoft.com/office/drawing/2014/main" id="{74529EEE-1A5E-ADDB-AF51-89CB60F0E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810000"/>
            <a:ext cx="296545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/>
              <a:t>Rain moves sand, dirt, and </a:t>
            </a:r>
          </a:p>
          <a:p>
            <a:pPr algn="ctr"/>
            <a:r>
              <a:rPr lang="en-US" altLang="en-US"/>
              <a:t>rocks down to the ocean</a:t>
            </a:r>
          </a:p>
        </p:txBody>
      </p:sp>
      <p:sp>
        <p:nvSpPr>
          <p:cNvPr id="109607" name="Rectangle 39">
            <a:extLst>
              <a:ext uri="{FF2B5EF4-FFF2-40B4-BE49-F238E27FC236}">
                <a16:creationId xmlns:a16="http://schemas.microsoft.com/office/drawing/2014/main" id="{6FE60513-F380-6118-DC02-4FAE143BE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600" name="Group 32">
            <a:extLst>
              <a:ext uri="{FF2B5EF4-FFF2-40B4-BE49-F238E27FC236}">
                <a16:creationId xmlns:a16="http://schemas.microsoft.com/office/drawing/2014/main" id="{07FFF9A8-97CC-2E78-6FFC-A5B1604BB402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381000"/>
            <a:ext cx="8685213" cy="6019800"/>
            <a:chOff x="2016" y="726"/>
            <a:chExt cx="3647" cy="2406"/>
          </a:xfrm>
        </p:grpSpPr>
        <p:pic>
          <p:nvPicPr>
            <p:cNvPr id="109601" name="Picture 33">
              <a:extLst>
                <a:ext uri="{FF2B5EF4-FFF2-40B4-BE49-F238E27FC236}">
                  <a16:creationId xmlns:a16="http://schemas.microsoft.com/office/drawing/2014/main" id="{2AAAB629-1713-0D4B-A924-DF0BC0048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152"/>
              <a:ext cx="3375" cy="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602" name="Rectangle 34">
              <a:extLst>
                <a:ext uri="{FF2B5EF4-FFF2-40B4-BE49-F238E27FC236}">
                  <a16:creationId xmlns:a16="http://schemas.microsoft.com/office/drawing/2014/main" id="{25F4E111-FADC-703A-87B8-DAACD9E42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7" y="1168"/>
              <a:ext cx="827" cy="3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/>
                <a:t>Weathering </a:t>
              </a:r>
            </a:p>
            <a:p>
              <a:pPr algn="ctr"/>
              <a:r>
                <a:rPr lang="en-US" altLang="en-US" b="1"/>
                <a:t>&amp; Erosion</a:t>
              </a:r>
            </a:p>
          </p:txBody>
        </p:sp>
        <p:sp>
          <p:nvSpPr>
            <p:cNvPr id="109603" name="Rectangle 35">
              <a:extLst>
                <a:ext uri="{FF2B5EF4-FFF2-40B4-BE49-F238E27FC236}">
                  <a16:creationId xmlns:a16="http://schemas.microsoft.com/office/drawing/2014/main" id="{91BC7426-466A-5E7F-2CDB-8C240CD8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0" y="1457"/>
              <a:ext cx="933" cy="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/>
                <a:t>Sedimentation</a:t>
              </a:r>
            </a:p>
            <a:p>
              <a:pPr algn="ctr"/>
              <a:r>
                <a:rPr lang="en-US" altLang="en-US" b="1"/>
                <a:t>&amp; Deposition</a:t>
              </a:r>
            </a:p>
          </p:txBody>
        </p:sp>
        <p:sp>
          <p:nvSpPr>
            <p:cNvPr id="109604" name="Rectangle 36">
              <a:extLst>
                <a:ext uri="{FF2B5EF4-FFF2-40B4-BE49-F238E27FC236}">
                  <a16:creationId xmlns:a16="http://schemas.microsoft.com/office/drawing/2014/main" id="{7D5299EE-BF7A-32F7-CB49-AB6705D47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1995"/>
              <a:ext cx="823" cy="3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/>
                <a:t>Compaction</a:t>
              </a:r>
            </a:p>
          </p:txBody>
        </p:sp>
        <p:sp>
          <p:nvSpPr>
            <p:cNvPr id="109605" name="Rectangle 37">
              <a:extLst>
                <a:ext uri="{FF2B5EF4-FFF2-40B4-BE49-F238E27FC236}">
                  <a16:creationId xmlns:a16="http://schemas.microsoft.com/office/drawing/2014/main" id="{C57619A3-E3EC-CC1A-0147-8CB2E0443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" y="2581"/>
              <a:ext cx="933" cy="3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/>
                <a:t>“Cementation” (stuck </a:t>
              </a:r>
            </a:p>
            <a:p>
              <a:pPr algn="ctr"/>
              <a:r>
                <a:rPr lang="en-US" altLang="en-US" sz="1600" b="1"/>
                <a:t>together) </a:t>
              </a:r>
            </a:p>
          </p:txBody>
        </p:sp>
        <p:sp>
          <p:nvSpPr>
            <p:cNvPr id="109606" name="Rectangle 38">
              <a:extLst>
                <a:ext uri="{FF2B5EF4-FFF2-40B4-BE49-F238E27FC236}">
                  <a16:creationId xmlns:a16="http://schemas.microsoft.com/office/drawing/2014/main" id="{E422699A-B168-4277-0130-AA7FBBA7C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726"/>
              <a:ext cx="938" cy="4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b="1"/>
                <a:t>Sediments, minerals</a:t>
              </a:r>
            </a:p>
            <a:p>
              <a:pPr algn="ctr"/>
              <a:r>
                <a:rPr lang="en-US" altLang="en-US" b="1"/>
                <a:t> and rocks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7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9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9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9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9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5" grpId="0" animBg="1"/>
      <p:bldP spid="109576" grpId="0" animBg="1"/>
      <p:bldP spid="109577" grpId="0" animBg="1"/>
      <p:bldP spid="109584" grpId="0" animBg="1"/>
      <p:bldP spid="109585" grpId="0" animBg="1"/>
      <p:bldP spid="109586" grpId="0" animBg="1"/>
      <p:bldP spid="109593" grpId="0" animBg="1"/>
      <p:bldP spid="109596" grpId="0" animBg="1"/>
      <p:bldP spid="1095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FB5D1E6-5A85-54AC-D9DB-9211BA4FA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4000" dirty="0"/>
              <a:t>Changing Rocks Song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B45B426-B7E1-2787-1AE7-3FF72DBA9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599" y="1600201"/>
            <a:ext cx="2597845" cy="4525963"/>
          </a:xfrm>
        </p:spPr>
        <p:txBody>
          <a:bodyPr/>
          <a:lstStyle/>
          <a:p>
            <a:r>
              <a:rPr lang="en-US" altLang="en-US" dirty="0"/>
              <a:t>Fill in the blanks to the worksheet while listening to the song.</a:t>
            </a:r>
          </a:p>
        </p:txBody>
      </p:sp>
      <p:pic>
        <p:nvPicPr>
          <p:cNvPr id="2" name="Changing Rocks Song Mr. Parr to Want You To Want Me by Jason DeRula">
            <a:hlinkClick r:id="" action="ppaction://media"/>
            <a:extLst>
              <a:ext uri="{FF2B5EF4-FFF2-40B4-BE49-F238E27FC236}">
                <a16:creationId xmlns:a16="http://schemas.microsoft.com/office/drawing/2014/main" id="{A29C0142-351C-3C50-F6C9-D4FB02A94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9566" y="1417638"/>
            <a:ext cx="8370713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1F2CC66D-EDA7-34FD-D4B0-76E1A52CF8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700" dirty="0"/>
              <a:t>Rocks that usually form in </a:t>
            </a:r>
            <a:r>
              <a:rPr lang="en-US" sz="2700" b="1" dirty="0"/>
              <a:t>horizontal</a:t>
            </a:r>
            <a:r>
              <a:rPr lang="en-US" sz="2700" dirty="0"/>
              <a:t> </a:t>
            </a:r>
            <a:r>
              <a:rPr lang="en-US" sz="2700" b="1" dirty="0"/>
              <a:t>layers</a:t>
            </a:r>
            <a:r>
              <a:rPr lang="en-US" sz="2700" dirty="0"/>
              <a:t>; from the accumulation of </a:t>
            </a:r>
            <a:r>
              <a:rPr lang="en-US" sz="2700" b="1" dirty="0"/>
              <a:t>sediment</a:t>
            </a:r>
            <a:r>
              <a:rPr lang="en-US" sz="2700" dirty="0"/>
              <a:t>, organic matter, or chemical precipitates</a:t>
            </a:r>
          </a:p>
          <a:p>
            <a:pPr marL="365760" lvl="1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Form </a:t>
            </a:r>
            <a:r>
              <a:rPr lang="en-US" b="1" dirty="0"/>
              <a:t>underwater</a:t>
            </a:r>
            <a:r>
              <a:rPr lang="en-US" dirty="0"/>
              <a:t> in lakes, seas or oceans</a:t>
            </a:r>
          </a:p>
          <a:p>
            <a:pPr marL="365760" lvl="1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sz="2000" dirty="0"/>
              <a:t>Mostly composed of quartz, feldspar and </a:t>
            </a:r>
            <a:r>
              <a:rPr lang="en-US" sz="2000" b="1" dirty="0"/>
              <a:t>clay</a:t>
            </a:r>
            <a:r>
              <a:rPr lang="en-US" sz="2000" dirty="0"/>
              <a:t>.</a:t>
            </a:r>
          </a:p>
          <a:p>
            <a:pPr marL="708660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/>
            </a:pPr>
            <a:endParaRPr lang="en-US" sz="2000" dirty="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A947D9B-83A0-0542-A052-593D9E942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Sedimentary Rocks</a:t>
            </a:r>
            <a:endParaRPr lang="en-US" sz="5500" dirty="0"/>
          </a:p>
        </p:txBody>
      </p:sp>
      <p:grpSp>
        <p:nvGrpSpPr>
          <p:cNvPr id="46084" name="Group 31">
            <a:extLst>
              <a:ext uri="{FF2B5EF4-FFF2-40B4-BE49-F238E27FC236}">
                <a16:creationId xmlns:a16="http://schemas.microsoft.com/office/drawing/2014/main" id="{8934F7D0-CB4A-16A7-DDD8-87188475CE6E}"/>
              </a:ext>
            </a:extLst>
          </p:cNvPr>
          <p:cNvGrpSpPr>
            <a:grpSpLocks/>
          </p:cNvGrpSpPr>
          <p:nvPr/>
        </p:nvGrpSpPr>
        <p:grpSpPr bwMode="auto">
          <a:xfrm>
            <a:off x="2540000" y="4197350"/>
            <a:ext cx="1295400" cy="1828800"/>
            <a:chOff x="624" y="2496"/>
            <a:chExt cx="816" cy="1152"/>
          </a:xfrm>
        </p:grpSpPr>
        <p:sp>
          <p:nvSpPr>
            <p:cNvPr id="46105" name="Rectangle 4">
              <a:extLst>
                <a:ext uri="{FF2B5EF4-FFF2-40B4-BE49-F238E27FC236}">
                  <a16:creationId xmlns:a16="http://schemas.microsoft.com/office/drawing/2014/main" id="{3C57F256-7477-15F6-D011-26E73614B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496"/>
              <a:ext cx="816" cy="192"/>
            </a:xfrm>
            <a:prstGeom prst="rect">
              <a:avLst/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0066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106" name="Rectangle 5" descr="10%">
              <a:extLst>
                <a:ext uri="{FF2B5EF4-FFF2-40B4-BE49-F238E27FC236}">
                  <a16:creationId xmlns:a16="http://schemas.microsoft.com/office/drawing/2014/main" id="{F9D554DD-9B14-60CA-8E4F-8B353770B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688"/>
              <a:ext cx="816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Silt</a:t>
              </a:r>
            </a:p>
          </p:txBody>
        </p:sp>
        <p:sp>
          <p:nvSpPr>
            <p:cNvPr id="46107" name="Rectangle 6" descr="5%">
              <a:extLst>
                <a:ext uri="{FF2B5EF4-FFF2-40B4-BE49-F238E27FC236}">
                  <a16:creationId xmlns:a16="http://schemas.microsoft.com/office/drawing/2014/main" id="{6A47EE3C-16DE-198C-A1A6-DCA70CDFD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880"/>
              <a:ext cx="816" cy="19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Sand</a:t>
              </a:r>
            </a:p>
          </p:txBody>
        </p:sp>
        <p:sp>
          <p:nvSpPr>
            <p:cNvPr id="46108" name="Rectangle 7" descr="10%">
              <a:extLst>
                <a:ext uri="{FF2B5EF4-FFF2-40B4-BE49-F238E27FC236}">
                  <a16:creationId xmlns:a16="http://schemas.microsoft.com/office/drawing/2014/main" id="{4EB63AAC-6716-41EF-6920-EABDDCED1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264"/>
              <a:ext cx="816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Silt</a:t>
              </a:r>
            </a:p>
          </p:txBody>
        </p:sp>
        <p:sp>
          <p:nvSpPr>
            <p:cNvPr id="46109" name="Rectangle 8" descr="Dashed horizontal">
              <a:extLst>
                <a:ext uri="{FF2B5EF4-FFF2-40B4-BE49-F238E27FC236}">
                  <a16:creationId xmlns:a16="http://schemas.microsoft.com/office/drawing/2014/main" id="{E12166DB-32FD-104D-746C-F8DC5EEDE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072"/>
              <a:ext cx="816" cy="19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Clay</a:t>
              </a:r>
            </a:p>
          </p:txBody>
        </p:sp>
        <p:sp>
          <p:nvSpPr>
            <p:cNvPr id="46110" name="Rectangle 9" descr="Dashed horizontal">
              <a:extLst>
                <a:ext uri="{FF2B5EF4-FFF2-40B4-BE49-F238E27FC236}">
                  <a16:creationId xmlns:a16="http://schemas.microsoft.com/office/drawing/2014/main" id="{7E2A0DEA-20E6-1927-92CD-42737FA45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56"/>
              <a:ext cx="816" cy="19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Clay</a:t>
              </a:r>
            </a:p>
          </p:txBody>
        </p:sp>
      </p:grpSp>
      <p:grpSp>
        <p:nvGrpSpPr>
          <p:cNvPr id="46085" name="Group 32">
            <a:extLst>
              <a:ext uri="{FF2B5EF4-FFF2-40B4-BE49-F238E27FC236}">
                <a16:creationId xmlns:a16="http://schemas.microsoft.com/office/drawing/2014/main" id="{6F7BC61F-CF30-9E61-10FF-B0F30CFD2D29}"/>
              </a:ext>
            </a:extLst>
          </p:cNvPr>
          <p:cNvGrpSpPr>
            <a:grpSpLocks/>
          </p:cNvGrpSpPr>
          <p:nvPr/>
        </p:nvGrpSpPr>
        <p:grpSpPr bwMode="auto">
          <a:xfrm>
            <a:off x="5492750" y="4265614"/>
            <a:ext cx="1447800" cy="1760537"/>
            <a:chOff x="2112" y="2544"/>
            <a:chExt cx="912" cy="1109"/>
          </a:xfrm>
        </p:grpSpPr>
        <p:sp>
          <p:nvSpPr>
            <p:cNvPr id="46097" name="Rectangle 10">
              <a:extLst>
                <a:ext uri="{FF2B5EF4-FFF2-40B4-BE49-F238E27FC236}">
                  <a16:creationId xmlns:a16="http://schemas.microsoft.com/office/drawing/2014/main" id="{54738271-77D8-D23B-1372-AA7FC1889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544"/>
              <a:ext cx="912" cy="201"/>
            </a:xfrm>
            <a:prstGeom prst="rect">
              <a:avLst/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0066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098" name="Rectangle 11" descr="10%">
              <a:extLst>
                <a:ext uri="{FF2B5EF4-FFF2-40B4-BE49-F238E27FC236}">
                  <a16:creationId xmlns:a16="http://schemas.microsoft.com/office/drawing/2014/main" id="{AAD89C26-5EB0-021E-FDB8-E24C06BE0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745"/>
              <a:ext cx="912" cy="453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Silt</a:t>
              </a:r>
            </a:p>
          </p:txBody>
        </p:sp>
        <p:sp>
          <p:nvSpPr>
            <p:cNvPr id="46099" name="Rectangle 12" descr="5%">
              <a:extLst>
                <a:ext uri="{FF2B5EF4-FFF2-40B4-BE49-F238E27FC236}">
                  <a16:creationId xmlns:a16="http://schemas.microsoft.com/office/drawing/2014/main" id="{E7E06C35-47AD-C54F-7418-60CF1276A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120"/>
              <a:ext cx="912" cy="14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2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100" name="Rectangle 13" descr="Dashed horizontal">
              <a:extLst>
                <a:ext uri="{FF2B5EF4-FFF2-40B4-BE49-F238E27FC236}">
                  <a16:creationId xmlns:a16="http://schemas.microsoft.com/office/drawing/2014/main" id="{98AED302-05D8-7918-38F6-6BA704B73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264"/>
              <a:ext cx="912" cy="14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2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101" name="Rectangle 14" descr="10%">
              <a:extLst>
                <a:ext uri="{FF2B5EF4-FFF2-40B4-BE49-F238E27FC236}">
                  <a16:creationId xmlns:a16="http://schemas.microsoft.com/office/drawing/2014/main" id="{600CCE4B-1BFC-4DD0-7808-D6DF80A71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408"/>
              <a:ext cx="912" cy="10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2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102" name="Rectangle 15" descr="Dashed horizontal">
              <a:extLst>
                <a:ext uri="{FF2B5EF4-FFF2-40B4-BE49-F238E27FC236}">
                  <a16:creationId xmlns:a16="http://schemas.microsoft.com/office/drawing/2014/main" id="{51029A74-8C65-411F-5779-37D64EFF6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504"/>
              <a:ext cx="912" cy="14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2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103" name="AutoShape 17">
              <a:extLst>
                <a:ext uri="{FF2B5EF4-FFF2-40B4-BE49-F238E27FC236}">
                  <a16:creationId xmlns:a16="http://schemas.microsoft.com/office/drawing/2014/main" id="{F1E38A60-AA91-103C-ADEE-EF82A4579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268" cy="502"/>
            </a:xfrm>
            <a:prstGeom prst="downArrow">
              <a:avLst>
                <a:gd name="adj1" fmla="val 50000"/>
                <a:gd name="adj2" fmla="val 4682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chemeClr val="tx1"/>
                  </a:solidFill>
                  <a:latin typeface="Arial" panose="020B0604020202020204" pitchFamily="34" charset="0"/>
                </a:rPr>
                <a:t>Pressure</a:t>
              </a:r>
            </a:p>
          </p:txBody>
        </p:sp>
        <p:sp>
          <p:nvSpPr>
            <p:cNvPr id="46104" name="AutoShape 18">
              <a:extLst>
                <a:ext uri="{FF2B5EF4-FFF2-40B4-BE49-F238E27FC236}">
                  <a16:creationId xmlns:a16="http://schemas.microsoft.com/office/drawing/2014/main" id="{CF9DE1DF-6252-F60C-D4DE-067F04F22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544"/>
              <a:ext cx="268" cy="502"/>
            </a:xfrm>
            <a:prstGeom prst="downArrow">
              <a:avLst>
                <a:gd name="adj1" fmla="val 50000"/>
                <a:gd name="adj2" fmla="val 4682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chemeClr val="tx1"/>
                  </a:solidFill>
                  <a:latin typeface="Arial" panose="020B0604020202020204" pitchFamily="34" charset="0"/>
                </a:rPr>
                <a:t>Pressure</a:t>
              </a:r>
            </a:p>
          </p:txBody>
        </p:sp>
      </p:grpSp>
      <p:sp>
        <p:nvSpPr>
          <p:cNvPr id="39942" name="AutoShape 20">
            <a:extLst>
              <a:ext uri="{FF2B5EF4-FFF2-40B4-BE49-F238E27FC236}">
                <a16:creationId xmlns:a16="http://schemas.microsoft.com/office/drawing/2014/main" id="{BF21A1AA-E739-368E-7320-09A3A86F9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4" y="3657600"/>
            <a:ext cx="6943725" cy="457200"/>
          </a:xfrm>
          <a:prstGeom prst="rightArrow">
            <a:avLst>
              <a:gd name="adj1" fmla="val 50000"/>
              <a:gd name="adj2" fmla="val 15018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Goudy Stout" pitchFamily="18" charset="0"/>
                <a:cs typeface="Arial" charset="0"/>
              </a:rPr>
              <a:t>Time</a:t>
            </a:r>
          </a:p>
        </p:txBody>
      </p:sp>
      <p:grpSp>
        <p:nvGrpSpPr>
          <p:cNvPr id="46087" name="Group 35">
            <a:extLst>
              <a:ext uri="{FF2B5EF4-FFF2-40B4-BE49-F238E27FC236}">
                <a16:creationId xmlns:a16="http://schemas.microsoft.com/office/drawing/2014/main" id="{D20D4794-3B0B-4322-191D-452F021246CD}"/>
              </a:ext>
            </a:extLst>
          </p:cNvPr>
          <p:cNvGrpSpPr>
            <a:grpSpLocks/>
          </p:cNvGrpSpPr>
          <p:nvPr/>
        </p:nvGrpSpPr>
        <p:grpSpPr bwMode="auto">
          <a:xfrm>
            <a:off x="8402638" y="4197350"/>
            <a:ext cx="1371600" cy="1828800"/>
            <a:chOff x="3696" y="2592"/>
            <a:chExt cx="816" cy="1152"/>
          </a:xfrm>
        </p:grpSpPr>
        <p:sp>
          <p:nvSpPr>
            <p:cNvPr id="46091" name="Rectangle 21">
              <a:extLst>
                <a:ext uri="{FF2B5EF4-FFF2-40B4-BE49-F238E27FC236}">
                  <a16:creationId xmlns:a16="http://schemas.microsoft.com/office/drawing/2014/main" id="{A6B4556D-C801-3546-BFF4-970B6FED7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592"/>
              <a:ext cx="816" cy="202"/>
            </a:xfrm>
            <a:prstGeom prst="rect">
              <a:avLst/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0066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092" name="Rectangle 22" descr="10%">
              <a:extLst>
                <a:ext uri="{FF2B5EF4-FFF2-40B4-BE49-F238E27FC236}">
                  <a16:creationId xmlns:a16="http://schemas.microsoft.com/office/drawing/2014/main" id="{F731F301-BCC1-6131-FED5-51E409A64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784"/>
              <a:ext cx="816" cy="36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panose="020B0604020202020204" pitchFamily="34" charset="0"/>
                </a:rPr>
                <a:t>Silt</a:t>
              </a:r>
            </a:p>
          </p:txBody>
        </p:sp>
        <p:sp>
          <p:nvSpPr>
            <p:cNvPr id="46093" name="Rectangle 23" descr="5%">
              <a:extLst>
                <a:ext uri="{FF2B5EF4-FFF2-40B4-BE49-F238E27FC236}">
                  <a16:creationId xmlns:a16="http://schemas.microsoft.com/office/drawing/2014/main" id="{7CD56968-6F2A-86BC-6371-E58EB7A9E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153"/>
              <a:ext cx="816" cy="15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Arial" panose="020B0604020202020204" pitchFamily="34" charset="0"/>
                </a:rPr>
                <a:t>Sandstone</a:t>
              </a:r>
            </a:p>
          </p:txBody>
        </p:sp>
        <p:sp>
          <p:nvSpPr>
            <p:cNvPr id="46094" name="Rectangle 24" descr="Dashed horizontal">
              <a:extLst>
                <a:ext uri="{FF2B5EF4-FFF2-40B4-BE49-F238E27FC236}">
                  <a16:creationId xmlns:a16="http://schemas.microsoft.com/office/drawing/2014/main" id="{498E9C50-81FA-9973-2B84-0E25EC39D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305"/>
              <a:ext cx="816" cy="15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Arial" panose="020B0604020202020204" pitchFamily="34" charset="0"/>
                </a:rPr>
                <a:t>Shale</a:t>
              </a:r>
            </a:p>
          </p:txBody>
        </p:sp>
        <p:sp>
          <p:nvSpPr>
            <p:cNvPr id="46095" name="Rectangle 25" descr="10%">
              <a:extLst>
                <a:ext uri="{FF2B5EF4-FFF2-40B4-BE49-F238E27FC236}">
                  <a16:creationId xmlns:a16="http://schemas.microsoft.com/office/drawing/2014/main" id="{B845AC66-C94F-7C95-5A99-7E208338B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456"/>
              <a:ext cx="816" cy="14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Arial" panose="020B0604020202020204" pitchFamily="34" charset="0"/>
                </a:rPr>
                <a:t>Siltstone</a:t>
              </a:r>
            </a:p>
          </p:txBody>
        </p:sp>
        <p:sp>
          <p:nvSpPr>
            <p:cNvPr id="46096" name="Rectangle 26" descr="Dashed horizontal">
              <a:extLst>
                <a:ext uri="{FF2B5EF4-FFF2-40B4-BE49-F238E27FC236}">
                  <a16:creationId xmlns:a16="http://schemas.microsoft.com/office/drawing/2014/main" id="{4D93CE75-CC41-5CFC-A8E6-2486AEF57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600"/>
              <a:ext cx="816" cy="14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Arial" panose="020B0604020202020204" pitchFamily="34" charset="0"/>
                </a:rPr>
                <a:t>Shale</a:t>
              </a:r>
            </a:p>
          </p:txBody>
        </p:sp>
      </p:grpSp>
      <p:sp>
        <p:nvSpPr>
          <p:cNvPr id="39944" name="Text Box 27">
            <a:extLst>
              <a:ext uri="{FF2B5EF4-FFF2-40B4-BE49-F238E27FC236}">
                <a16:creationId xmlns:a16="http://schemas.microsoft.com/office/drawing/2014/main" id="{22C5642F-11E7-EDB3-D189-B2A80FC4F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6108700"/>
            <a:ext cx="2517775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600" dirty="0"/>
              <a:t>Layers of </a:t>
            </a:r>
            <a:r>
              <a:rPr lang="en-US" sz="1600" b="1" dirty="0"/>
              <a:t>sediment</a:t>
            </a:r>
            <a:r>
              <a:rPr lang="en-US" sz="1600" dirty="0"/>
              <a:t> </a:t>
            </a:r>
            <a:r>
              <a:rPr lang="en-US" sz="1600" b="1" dirty="0"/>
              <a:t>deposit</a:t>
            </a:r>
            <a:r>
              <a:rPr lang="en-US" sz="1600" dirty="0"/>
              <a:t> and accumulate</a:t>
            </a:r>
          </a:p>
        </p:txBody>
      </p:sp>
      <p:sp>
        <p:nvSpPr>
          <p:cNvPr id="46089" name="Text Box 28">
            <a:extLst>
              <a:ext uri="{FF2B5EF4-FFF2-40B4-BE49-F238E27FC236}">
                <a16:creationId xmlns:a16="http://schemas.microsoft.com/office/drawing/2014/main" id="{6B97F171-0068-DB6C-EF2C-947C290E5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6108701"/>
            <a:ext cx="2362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</a:rPr>
              <a:t>Pressure/weight squeezes lower layers</a:t>
            </a:r>
          </a:p>
        </p:txBody>
      </p:sp>
      <p:sp>
        <p:nvSpPr>
          <p:cNvPr id="39946" name="Text Box 29">
            <a:extLst>
              <a:ext uri="{FF2B5EF4-FFF2-40B4-BE49-F238E27FC236}">
                <a16:creationId xmlns:a16="http://schemas.microsoft.com/office/drawing/2014/main" id="{C6DB0F00-60E4-6E9E-79FD-AEE8C486E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0" y="6108700"/>
            <a:ext cx="2628900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600" dirty="0"/>
              <a:t>Sediment is </a:t>
            </a:r>
            <a:r>
              <a:rPr lang="en-US" sz="1600" b="1" dirty="0"/>
              <a:t>compacted</a:t>
            </a:r>
            <a:r>
              <a:rPr lang="en-US" sz="1600" dirty="0"/>
              <a:t> and </a:t>
            </a:r>
            <a:r>
              <a:rPr lang="en-US" sz="1600" b="1" dirty="0"/>
              <a:t>cemented</a:t>
            </a:r>
            <a:r>
              <a:rPr lang="en-US" sz="1600" dirty="0"/>
              <a:t> into rock</a:t>
            </a:r>
          </a:p>
        </p:txBody>
      </p:sp>
    </p:spTree>
    <p:extLst>
      <p:ext uri="{BB962C8B-B14F-4D97-AF65-F5344CB8AC3E}">
        <p14:creationId xmlns:p14="http://schemas.microsoft.com/office/powerpoint/2010/main" val="2676315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A434-1FCF-5E05-A5AB-4EE9E42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7" y="152400"/>
            <a:ext cx="11089178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Sedimentary Rock</a:t>
            </a:r>
            <a:endParaRPr lang="en-US" sz="6000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A2054-E356-62F9-2935-3DD140B905F7}"/>
              </a:ext>
            </a:extLst>
          </p:cNvPr>
          <p:cNvSpPr txBox="1">
            <a:spLocks/>
          </p:cNvSpPr>
          <p:nvPr/>
        </p:nvSpPr>
        <p:spPr>
          <a:xfrm>
            <a:off x="451644" y="1774826"/>
            <a:ext cx="8229600" cy="4625975"/>
          </a:xfrm>
          <a:prstGeom prst="rect">
            <a:avLst/>
          </a:prstGeom>
        </p:spPr>
        <p:txBody>
          <a:bodyPr/>
          <a:lstStyle/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Sedimentary Rocks are formed at or near the   Earth’s surface</a:t>
            </a:r>
          </a:p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56515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  No heat and pressure involved</a:t>
            </a:r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b="1" u="sng" dirty="0">
                <a:latin typeface="+mn-lt"/>
              </a:rPr>
              <a:t>Strata</a:t>
            </a:r>
            <a:r>
              <a:rPr lang="en-US" sz="3200" dirty="0">
                <a:latin typeface="+mn-lt"/>
              </a:rPr>
              <a:t> – layers of rock</a:t>
            </a:r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b="1" u="sng" dirty="0">
                <a:latin typeface="+mn-lt"/>
              </a:rPr>
              <a:t>Stratification</a:t>
            </a:r>
            <a:r>
              <a:rPr lang="en-US" sz="3200" dirty="0">
                <a:latin typeface="+mn-lt"/>
              </a:rPr>
              <a:t> – the process in                       which sedimentary rocks are                   arranged in layers</a:t>
            </a:r>
          </a:p>
        </p:txBody>
      </p:sp>
      <p:pic>
        <p:nvPicPr>
          <p:cNvPr id="17412" name="Picture 2" descr="C:\Documents and Settings\Liz\Local Settings\Temporary Internet Files\Content.IE5\W49KQFHU\MPj04033980000[1].jpg">
            <a:extLst>
              <a:ext uri="{FF2B5EF4-FFF2-40B4-BE49-F238E27FC236}">
                <a16:creationId xmlns:a16="http://schemas.microsoft.com/office/drawing/2014/main" id="{1F67D48B-531A-8FEC-A607-E73228B4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438401"/>
            <a:ext cx="26670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AB817B-3FA4-1171-7F36-CDAB5533196D}"/>
              </a:ext>
            </a:extLst>
          </p:cNvPr>
          <p:cNvCxnSpPr>
            <a:cxnSpLocks/>
          </p:cNvCxnSpPr>
          <p:nvPr/>
        </p:nvCxnSpPr>
        <p:spPr>
          <a:xfrm flipV="1">
            <a:off x="5445457" y="3657600"/>
            <a:ext cx="3165143" cy="81886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7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A434-1FCF-5E05-A5AB-4EE9E42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7" y="152400"/>
            <a:ext cx="11089178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Types of Sedimentary Rock</a:t>
            </a:r>
            <a:endParaRPr lang="en-US" sz="6000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A2054-E356-62F9-2935-3DD140B905F7}"/>
              </a:ext>
            </a:extLst>
          </p:cNvPr>
          <p:cNvSpPr txBox="1">
            <a:spLocks/>
          </p:cNvSpPr>
          <p:nvPr/>
        </p:nvSpPr>
        <p:spPr>
          <a:xfrm>
            <a:off x="1366040" y="1774826"/>
            <a:ext cx="8229600" cy="4625975"/>
          </a:xfrm>
          <a:prstGeom prst="rect">
            <a:avLst/>
          </a:prstGeom>
        </p:spPr>
        <p:txBody>
          <a:bodyPr/>
          <a:lstStyle/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Clastic</a:t>
            </a:r>
          </a:p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3200" dirty="0"/>
          </a:p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Chemical</a:t>
            </a:r>
          </a:p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3200" dirty="0"/>
          </a:p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Organic</a:t>
            </a:r>
          </a:p>
        </p:txBody>
      </p:sp>
    </p:spTree>
    <p:extLst>
      <p:ext uri="{BB962C8B-B14F-4D97-AF65-F5344CB8AC3E}">
        <p14:creationId xmlns:p14="http://schemas.microsoft.com/office/powerpoint/2010/main" val="1801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FF76-18CE-864F-4567-8C15E77C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11098924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Clastic Sedimentary Rock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910D63D1-259D-26E2-FEA1-FFB4A2103927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1"/>
            <a:ext cx="11098924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38150" indent="-319088"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	</a:t>
            </a:r>
            <a:r>
              <a:rPr lang="en-US" altLang="en-US" sz="3200" b="1" u="sng" dirty="0"/>
              <a:t>Clastic</a:t>
            </a:r>
            <a:r>
              <a:rPr lang="en-US" altLang="en-US" sz="3200" dirty="0"/>
              <a:t> – made of fragments of rock cemented together with calcite or quartz</a:t>
            </a:r>
          </a:p>
        </p:txBody>
      </p:sp>
      <p:pic>
        <p:nvPicPr>
          <p:cNvPr id="18436" name="Picture 2" descr="breccia">
            <a:extLst>
              <a:ext uri="{FF2B5EF4-FFF2-40B4-BE49-F238E27FC236}">
                <a16:creationId xmlns:a16="http://schemas.microsoft.com/office/drawing/2014/main" id="{4712E862-5246-CE6A-DAC0-B7D78AEB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2288D8-44FF-385A-290A-5EDA70526C6C}"/>
              </a:ext>
            </a:extLst>
          </p:cNvPr>
          <p:cNvSpPr/>
          <p:nvPr/>
        </p:nvSpPr>
        <p:spPr>
          <a:xfrm>
            <a:off x="1828800" y="2719150"/>
            <a:ext cx="3200400" cy="40626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 err="1">
                <a:solidFill>
                  <a:srgbClr val="FFFF00"/>
                </a:solidFill>
              </a:rPr>
              <a:t>Breccia</a:t>
            </a:r>
            <a:r>
              <a:rPr lang="en-US" sz="2000" dirty="0"/>
              <a:t> is a term most often used for </a:t>
            </a:r>
            <a:r>
              <a:rPr lang="en-US" sz="2000" dirty="0" err="1"/>
              <a:t>clastic</a:t>
            </a:r>
            <a:r>
              <a:rPr lang="en-US" sz="2000" dirty="0"/>
              <a:t> sedimentary rocks that are composed of large angular fragments (over two millimeters in diameter).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The spaces between the large angular fragments can be filled with a matrix of smaller particles or a mineral cement that binds the rock </a:t>
            </a:r>
            <a:r>
              <a:rPr lang="en-US" dirty="0"/>
              <a:t>together. </a:t>
            </a:r>
          </a:p>
        </p:txBody>
      </p:sp>
    </p:spTree>
    <p:extLst>
      <p:ext uri="{BB962C8B-B14F-4D97-AF65-F5344CB8AC3E}">
        <p14:creationId xmlns:p14="http://schemas.microsoft.com/office/powerpoint/2010/main" val="12737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>
            <a:extLst>
              <a:ext uri="{FF2B5EF4-FFF2-40B4-BE49-F238E27FC236}">
                <a16:creationId xmlns:a16="http://schemas.microsoft.com/office/drawing/2014/main" id="{3C7F7CB9-5ECA-AD5C-207F-91D0DF4D02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4572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42451F6-959C-BFBD-06BF-D5E795AA8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Clastic Sedimentary Rock</a:t>
            </a:r>
            <a:endParaRPr lang="en-US" sz="6700" dirty="0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1867A511-26C0-BD1C-CA2B-E81A0E9F8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1925639"/>
            <a:ext cx="9126537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6" descr="http://www.exploringthepotteries.org.uk/nof_website1/natural_history_static_exhibitions/identifying_rock_minerals_and_fossils/identifying_rocks_minerals_and_fossils_images/conglomerate.jpg">
            <a:extLst>
              <a:ext uri="{FF2B5EF4-FFF2-40B4-BE49-F238E27FC236}">
                <a16:creationId xmlns:a16="http://schemas.microsoft.com/office/drawing/2014/main" id="{4BD5B0D3-0E7E-C2A2-B691-69FEE9342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5410200"/>
            <a:ext cx="20891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 descr="http://flexiblelearning.auckland.ac.nz/rocks_minerals/rocks/images/breccia3.jpg">
            <a:extLst>
              <a:ext uri="{FF2B5EF4-FFF2-40B4-BE49-F238E27FC236}">
                <a16:creationId xmlns:a16="http://schemas.microsoft.com/office/drawing/2014/main" id="{56F84E48-30D7-5205-E950-751E2D4F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4965701"/>
            <a:ext cx="177323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0" descr="http://www.nwnature.net/cam/science/rocks/web_rocks/sandstone2.jpg">
            <a:extLst>
              <a:ext uri="{FF2B5EF4-FFF2-40B4-BE49-F238E27FC236}">
                <a16:creationId xmlns:a16="http://schemas.microsoft.com/office/drawing/2014/main" id="{8ECCA259-1B95-CE58-209E-044ACDCD4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4" y="5410200"/>
            <a:ext cx="1671637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2" descr="http://marsrovers.nasa.gov/classroom/schoolhouse/rocklibrary/image/siltstone.jpg">
            <a:extLst>
              <a:ext uri="{FF2B5EF4-FFF2-40B4-BE49-F238E27FC236}">
                <a16:creationId xmlns:a16="http://schemas.microsoft.com/office/drawing/2014/main" id="{66F2D8FB-F221-03AB-62EF-D41CC4D2F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4965700"/>
            <a:ext cx="1701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4" descr="http://www.kidsloverocks.com/assets/images/Shale-001.jpg">
            <a:extLst>
              <a:ext uri="{FF2B5EF4-FFF2-40B4-BE49-F238E27FC236}">
                <a16:creationId xmlns:a16="http://schemas.microsoft.com/office/drawing/2014/main" id="{32338C55-5631-053D-073D-F05C052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5410200"/>
            <a:ext cx="1352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866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0D01-60D5-E6E7-5680-FD525F02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17" y="152400"/>
            <a:ext cx="11004331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Chemical Sedimentary Rock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A182A5CF-35F4-A606-D23D-B6C4FF9522FD}"/>
              </a:ext>
            </a:extLst>
          </p:cNvPr>
          <p:cNvSpPr txBox="1">
            <a:spLocks/>
          </p:cNvSpPr>
          <p:nvPr/>
        </p:nvSpPr>
        <p:spPr bwMode="auto">
          <a:xfrm>
            <a:off x="677917" y="1676401"/>
            <a:ext cx="11004331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38150" indent="-319088"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	</a:t>
            </a:r>
            <a:r>
              <a:rPr lang="en-US" altLang="en-US" sz="3200" b="1" u="sng" dirty="0"/>
              <a:t>Chemical sedimentary </a:t>
            </a:r>
            <a:r>
              <a:rPr lang="en-US" altLang="en-US" sz="3200" dirty="0"/>
              <a:t>– minerals crystallize out of solution to become rock</a:t>
            </a:r>
          </a:p>
        </p:txBody>
      </p:sp>
      <p:pic>
        <p:nvPicPr>
          <p:cNvPr id="19460" name="Picture 2" descr="limestone">
            <a:extLst>
              <a:ext uri="{FF2B5EF4-FFF2-40B4-BE49-F238E27FC236}">
                <a16:creationId xmlns:a16="http://schemas.microsoft.com/office/drawing/2014/main" id="{7FE03CB2-11A9-0668-D573-FC7E966EB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070109-C90D-0141-8FFC-2EE507EE10B4}"/>
              </a:ext>
            </a:extLst>
          </p:cNvPr>
          <p:cNvSpPr/>
          <p:nvPr/>
        </p:nvSpPr>
        <p:spPr>
          <a:xfrm>
            <a:off x="1828800" y="2895601"/>
            <a:ext cx="3276600" cy="36933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rgbClr val="FFFF00"/>
                </a:solidFill>
              </a:rPr>
              <a:t>Limestone</a:t>
            </a:r>
            <a:r>
              <a:rPr lang="en-US" dirty="0"/>
              <a:t> is a sedimentary rock composed primarily of calcium carbonate (CaCO</a:t>
            </a:r>
            <a:r>
              <a:rPr lang="en-US" baseline="-25000" dirty="0"/>
              <a:t>3</a:t>
            </a:r>
            <a:r>
              <a:rPr lang="en-US" dirty="0"/>
              <a:t>) in the form of the mineral calcite. It most commonly forms in clear, warm, shallow marine waters.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It is usually an organic sedimentary rock that forms from the accumulation of shell, coral, algal and fecal debris. </a:t>
            </a:r>
          </a:p>
        </p:txBody>
      </p:sp>
    </p:spTree>
    <p:extLst>
      <p:ext uri="{BB962C8B-B14F-4D97-AF65-F5344CB8AC3E}">
        <p14:creationId xmlns:p14="http://schemas.microsoft.com/office/powerpoint/2010/main" val="261372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051F745D-59DB-01F5-A763-81412B86D6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700" b="1" dirty="0"/>
              <a:t>Chemical</a:t>
            </a:r>
            <a:r>
              <a:rPr lang="en-US" sz="2700" dirty="0"/>
              <a:t>: form from minerals </a:t>
            </a:r>
            <a:r>
              <a:rPr lang="en-US" sz="2700" b="1" dirty="0"/>
              <a:t>dissolved </a:t>
            </a:r>
            <a:r>
              <a:rPr lang="en-US" sz="2700" dirty="0"/>
              <a:t>in water; which settle-out/</a:t>
            </a:r>
            <a:r>
              <a:rPr lang="en-US" sz="2700" b="1" dirty="0"/>
              <a:t>precipitate</a:t>
            </a:r>
            <a:r>
              <a:rPr lang="en-US" sz="2700" dirty="0"/>
              <a:t>.</a:t>
            </a:r>
          </a:p>
          <a:p>
            <a:pPr marL="365760" lvl="1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sz="2400" dirty="0"/>
              <a:t>Dissolved </a:t>
            </a:r>
            <a:r>
              <a:rPr lang="en-US" sz="2400" b="1" dirty="0"/>
              <a:t>minerals</a:t>
            </a:r>
            <a:r>
              <a:rPr lang="en-US" sz="2400" dirty="0"/>
              <a:t> are </a:t>
            </a:r>
            <a:r>
              <a:rPr lang="en-US" sz="2400" b="1" dirty="0"/>
              <a:t>left</a:t>
            </a:r>
            <a:r>
              <a:rPr lang="en-US" sz="2400" dirty="0"/>
              <a:t> </a:t>
            </a:r>
            <a:r>
              <a:rPr lang="en-US" sz="2400" b="1" dirty="0"/>
              <a:t>behind</a:t>
            </a:r>
            <a:r>
              <a:rPr lang="en-US" sz="2400" dirty="0"/>
              <a:t> when water evaporates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91A79924-86FD-5DDE-5F55-71300FAC7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304800"/>
            <a:ext cx="11119944" cy="1143000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Chemical Sedimentary Rock</a:t>
            </a:r>
            <a:endParaRPr lang="en-US" sz="4500" dirty="0"/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761E1D3F-7B73-0E16-083F-B908C4C91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429001"/>
            <a:ext cx="9126538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6" descr="http://geology.com/rocks/pictures/halite.jpg">
            <a:extLst>
              <a:ext uri="{FF2B5EF4-FFF2-40B4-BE49-F238E27FC236}">
                <a16:creationId xmlns:a16="http://schemas.microsoft.com/office/drawing/2014/main" id="{AA9FEB15-E814-9E6D-6B55-7563525A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554664"/>
            <a:ext cx="15430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8" descr="http://mrsgebauer.com/rocks/gypsum.JPG">
            <a:extLst>
              <a:ext uri="{FF2B5EF4-FFF2-40B4-BE49-F238E27FC236}">
                <a16:creationId xmlns:a16="http://schemas.microsoft.com/office/drawing/2014/main" id="{F0EEB6D2-5BDB-328B-45CA-C522F0D9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5554664"/>
            <a:ext cx="15049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2" descr="http://www.americas-landscape.com/FLUORESCENT%20MINERALS/Dolostone/dolost1.jpg">
            <a:extLst>
              <a:ext uri="{FF2B5EF4-FFF2-40B4-BE49-F238E27FC236}">
                <a16:creationId xmlns:a16="http://schemas.microsoft.com/office/drawing/2014/main" id="{1EB6C59E-4861-0338-CACD-C810CFCB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5554664"/>
            <a:ext cx="14398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989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F0D4-710E-E2E7-FC83-67B22AB5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87" y="152400"/>
            <a:ext cx="10941268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Organic Sedimentary Rock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A101021E-076B-5B69-67EC-81156DEC5B70}"/>
              </a:ext>
            </a:extLst>
          </p:cNvPr>
          <p:cNvSpPr txBox="1">
            <a:spLocks/>
          </p:cNvSpPr>
          <p:nvPr/>
        </p:nvSpPr>
        <p:spPr bwMode="auto">
          <a:xfrm>
            <a:off x="646387" y="1600201"/>
            <a:ext cx="1122504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38150" indent="-319088"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	</a:t>
            </a:r>
            <a:r>
              <a:rPr lang="en-US" altLang="en-US" sz="3200" b="1" u="sng" dirty="0"/>
              <a:t>Organic sedimentary </a:t>
            </a:r>
            <a:r>
              <a:rPr lang="en-US" altLang="en-US" sz="3200" dirty="0"/>
              <a:t>– remains of plants and animals</a:t>
            </a:r>
          </a:p>
        </p:txBody>
      </p:sp>
      <p:pic>
        <p:nvPicPr>
          <p:cNvPr id="20484" name="Picture 2" descr="bituminous coal">
            <a:extLst>
              <a:ext uri="{FF2B5EF4-FFF2-40B4-BE49-F238E27FC236}">
                <a16:creationId xmlns:a16="http://schemas.microsoft.com/office/drawing/2014/main" id="{019ACF83-A566-4F00-840E-024B6838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5600"/>
            <a:ext cx="5334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DED344-5179-D9E2-636D-D9A35F3D6376}"/>
              </a:ext>
            </a:extLst>
          </p:cNvPr>
          <p:cNvSpPr/>
          <p:nvPr/>
        </p:nvSpPr>
        <p:spPr>
          <a:xfrm>
            <a:off x="1828800" y="2895601"/>
            <a:ext cx="2743200" cy="36933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rgbClr val="FFFF00"/>
                </a:solidFill>
              </a:rPr>
              <a:t>Coal</a:t>
            </a:r>
            <a:r>
              <a:rPr lang="en-US" dirty="0"/>
              <a:t> is an organic sedimentary rock that forms from the accumulation and preservation of plant materials, usually in a swamp environment. 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Coal is a combustible rock and along with oil and natural gas it is one of the three most important fossil fuels. </a:t>
            </a:r>
          </a:p>
        </p:txBody>
      </p:sp>
    </p:spTree>
    <p:extLst>
      <p:ext uri="{BB962C8B-B14F-4D97-AF65-F5344CB8AC3E}">
        <p14:creationId xmlns:p14="http://schemas.microsoft.com/office/powerpoint/2010/main" val="14139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id="{CFFCF510-4978-0D65-E5C2-7C6DE71304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/>
              <a:t>Organic</a:t>
            </a:r>
            <a:r>
              <a:rPr lang="en-US" sz="2800" dirty="0"/>
              <a:t>: form from the accumulation of </a:t>
            </a:r>
            <a:r>
              <a:rPr lang="en-US" sz="2800" b="1" dirty="0"/>
              <a:t>plant/animal</a:t>
            </a:r>
            <a:r>
              <a:rPr lang="en-US" sz="2800" dirty="0"/>
              <a:t> </a:t>
            </a:r>
            <a:r>
              <a:rPr lang="en-US" sz="2800" b="1" dirty="0"/>
              <a:t>matter</a:t>
            </a:r>
            <a:r>
              <a:rPr lang="en-US" sz="2800" dirty="0"/>
              <a:t> that undergoes a transformation into rock.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2FF04715-5FA3-B19A-6BB6-B974FC2E2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10972800" cy="1143000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Organic Sedimentary Rock</a:t>
            </a:r>
            <a:endParaRPr lang="en-US" sz="4100" dirty="0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303FA851-29BA-B658-F01A-6A78C1A2C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8" y="3175001"/>
            <a:ext cx="107475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6" descr="http://www.daviddarling.info/images/limestone.jpg">
            <a:extLst>
              <a:ext uri="{FF2B5EF4-FFF2-40B4-BE49-F238E27FC236}">
                <a16:creationId xmlns:a16="http://schemas.microsoft.com/office/drawing/2014/main" id="{D139F11F-D541-6A1E-A10C-66A6752E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4854575"/>
            <a:ext cx="22082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8" descr="http://www.climate-justice-now.org/wp-content/uploads/2011/11/coal.jpg">
            <a:extLst>
              <a:ext uri="{FF2B5EF4-FFF2-40B4-BE49-F238E27FC236}">
                <a16:creationId xmlns:a16="http://schemas.microsoft.com/office/drawing/2014/main" id="{59037399-270B-22A7-3EFF-91CB08F2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854575"/>
            <a:ext cx="2924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http://www.dep.state.fl.us/geology/geologictopics/rocks/anastasia.jpg">
            <a:extLst>
              <a:ext uri="{FF2B5EF4-FFF2-40B4-BE49-F238E27FC236}">
                <a16:creationId xmlns:a16="http://schemas.microsoft.com/office/drawing/2014/main" id="{42CFDBA0-7F28-95C6-5A89-F406B704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1" y="4854575"/>
            <a:ext cx="27733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69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A93CD2FE-DE53-91E1-87D2-386BF00479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8C44FA1-3D88-13F0-F427-409B41701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Formation of Coal</a:t>
            </a:r>
            <a:endParaRPr lang="en-US" sz="5500" dirty="0"/>
          </a:p>
        </p:txBody>
      </p:sp>
      <p:pic>
        <p:nvPicPr>
          <p:cNvPr id="51204" name="Picture 6" descr="http://www.uky.edu/KGS/coal/images/coalform.jpg">
            <a:extLst>
              <a:ext uri="{FF2B5EF4-FFF2-40B4-BE49-F238E27FC236}">
                <a16:creationId xmlns:a16="http://schemas.microsoft.com/office/drawing/2014/main" id="{7DB6AF75-B5DF-AED7-43B3-F25DDF48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1097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http://freepages.school-alumni.rootsweb.ancestry.com/~florian/the-rockdoctor/vft/coal/images/peat_to_anthracite.jpg">
            <a:extLst>
              <a:ext uri="{FF2B5EF4-FFF2-40B4-BE49-F238E27FC236}">
                <a16:creationId xmlns:a16="http://schemas.microsoft.com/office/drawing/2014/main" id="{A60E551C-B9D8-8E19-9ADC-6DECB5031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9" y="4918076"/>
            <a:ext cx="10731062" cy="18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FB5D1E6-5A85-54AC-D9DB-9211BA4FA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b="1" u="sng" dirty="0"/>
              <a:t>Rocks</a:t>
            </a:r>
            <a:r>
              <a:rPr lang="en-US" altLang="en-US" sz="6000" dirty="0"/>
              <a:t> are made from </a:t>
            </a:r>
            <a:r>
              <a:rPr lang="en-US" altLang="en-US" sz="6000" b="1" u="sng" dirty="0"/>
              <a:t>Minerals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B45B426-B7E1-2787-1AE7-3FF72DBA9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Rocks are nothing more than a mixture of different mineral crystals.</a:t>
            </a:r>
          </a:p>
        </p:txBody>
      </p:sp>
      <p:grpSp>
        <p:nvGrpSpPr>
          <p:cNvPr id="83972" name="Group 4">
            <a:extLst>
              <a:ext uri="{FF2B5EF4-FFF2-40B4-BE49-F238E27FC236}">
                <a16:creationId xmlns:a16="http://schemas.microsoft.com/office/drawing/2014/main" id="{B2214DB0-DF32-CD34-772B-8FEC8CC2B5C4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3044826"/>
            <a:ext cx="5786438" cy="2111375"/>
            <a:chOff x="118" y="1702"/>
            <a:chExt cx="3645" cy="1330"/>
          </a:xfrm>
        </p:grpSpPr>
        <p:pic>
          <p:nvPicPr>
            <p:cNvPr id="83973" name="Picture 5">
              <a:extLst>
                <a:ext uri="{FF2B5EF4-FFF2-40B4-BE49-F238E27FC236}">
                  <a16:creationId xmlns:a16="http://schemas.microsoft.com/office/drawing/2014/main" id="{6E1C1290-E97E-AC3C-F69A-83B7C803F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" y="1705"/>
              <a:ext cx="1002" cy="1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974" name="Picture 6">
              <a:extLst>
                <a:ext uri="{FF2B5EF4-FFF2-40B4-BE49-F238E27FC236}">
                  <a16:creationId xmlns:a16="http://schemas.microsoft.com/office/drawing/2014/main" id="{DC3BE122-577F-BF45-D5A1-F33F539F5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" y="1702"/>
              <a:ext cx="1215" cy="1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975" name="Picture 7">
              <a:extLst>
                <a:ext uri="{FF2B5EF4-FFF2-40B4-BE49-F238E27FC236}">
                  <a16:creationId xmlns:a16="http://schemas.microsoft.com/office/drawing/2014/main" id="{559BEF53-CE42-17B3-72ED-B1E7F69CA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" y="1708"/>
              <a:ext cx="1165" cy="1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976" name="Text Box 8">
              <a:extLst>
                <a:ext uri="{FF2B5EF4-FFF2-40B4-BE49-F238E27FC236}">
                  <a16:creationId xmlns:a16="http://schemas.microsoft.com/office/drawing/2014/main" id="{2532007D-9210-FE55-8829-48E03156D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" y="2801"/>
              <a:ext cx="36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/>
                <a:t>     Quartz       +        Biotite          +      Feldspar      =</a:t>
              </a:r>
            </a:p>
          </p:txBody>
        </p:sp>
      </p:grpSp>
      <p:grpSp>
        <p:nvGrpSpPr>
          <p:cNvPr id="83977" name="Group 9">
            <a:extLst>
              <a:ext uri="{FF2B5EF4-FFF2-40B4-BE49-F238E27FC236}">
                <a16:creationId xmlns:a16="http://schemas.microsoft.com/office/drawing/2014/main" id="{BCB60B83-78C8-19B5-CABF-3297705752AA}"/>
              </a:ext>
            </a:extLst>
          </p:cNvPr>
          <p:cNvGrpSpPr>
            <a:grpSpLocks/>
          </p:cNvGrpSpPr>
          <p:nvPr/>
        </p:nvGrpSpPr>
        <p:grpSpPr bwMode="auto">
          <a:xfrm>
            <a:off x="7315201" y="2790826"/>
            <a:ext cx="3152775" cy="2951163"/>
            <a:chOff x="3773" y="1790"/>
            <a:chExt cx="1861" cy="1859"/>
          </a:xfrm>
        </p:grpSpPr>
        <p:pic>
          <p:nvPicPr>
            <p:cNvPr id="83978" name="Picture 10">
              <a:extLst>
                <a:ext uri="{FF2B5EF4-FFF2-40B4-BE49-F238E27FC236}">
                  <a16:creationId xmlns:a16="http://schemas.microsoft.com/office/drawing/2014/main" id="{EF9B6C59-A98E-87A3-1C30-71D9656FC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26"/>
            <a:stretch>
              <a:fillRect/>
            </a:stretch>
          </p:blipFill>
          <p:spPr bwMode="auto">
            <a:xfrm>
              <a:off x="3773" y="1790"/>
              <a:ext cx="1861" cy="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9" name="Text Box 11">
              <a:extLst>
                <a:ext uri="{FF2B5EF4-FFF2-40B4-BE49-F238E27FC236}">
                  <a16:creationId xmlns:a16="http://schemas.microsoft.com/office/drawing/2014/main" id="{C8F160BC-3A96-8DD3-0AEA-0CD5CABDB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" y="2516"/>
              <a:ext cx="948" cy="333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/>
                <a:t>Granite</a:t>
              </a:r>
            </a:p>
          </p:txBody>
        </p:sp>
      </p:grpSp>
      <p:sp>
        <p:nvSpPr>
          <p:cNvPr id="83980" name="Text Box 12">
            <a:extLst>
              <a:ext uri="{FF2B5EF4-FFF2-40B4-BE49-F238E27FC236}">
                <a16:creationId xmlns:a16="http://schemas.microsoft.com/office/drawing/2014/main" id="{611D84CC-3627-3FA5-4CA1-346066B13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883276"/>
            <a:ext cx="670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latin typeface="Goudy Stout" panose="0202090407030B020401" pitchFamily="18" charset="0"/>
              </a:rPr>
              <a:t>This is Continental Crust!!!</a:t>
            </a:r>
          </a:p>
        </p:txBody>
      </p:sp>
      <p:sp>
        <p:nvSpPr>
          <p:cNvPr id="83981" name="Text Box 13">
            <a:extLst>
              <a:ext uri="{FF2B5EF4-FFF2-40B4-BE49-F238E27FC236}">
                <a16:creationId xmlns:a16="http://schemas.microsoft.com/office/drawing/2014/main" id="{A84D38B5-EEA6-F47C-0D1B-C151E8936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209801"/>
            <a:ext cx="246856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</a:rPr>
              <a:t>***All three minerals are </a:t>
            </a:r>
          </a:p>
          <a:p>
            <a:r>
              <a:rPr lang="en-US" altLang="en-US" sz="1400" b="1">
                <a:solidFill>
                  <a:srgbClr val="FF0000"/>
                </a:solidFill>
              </a:rPr>
              <a:t>combined in a Granite rock</a:t>
            </a:r>
          </a:p>
        </p:txBody>
      </p:sp>
      <p:sp>
        <p:nvSpPr>
          <p:cNvPr id="83982" name="Text Box 14">
            <a:extLst>
              <a:ext uri="{FF2B5EF4-FFF2-40B4-BE49-F238E27FC236}">
                <a16:creationId xmlns:a16="http://schemas.microsoft.com/office/drawing/2014/main" id="{DFE7DA2D-B372-665C-3A04-6C8080FD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1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(mineral)</a:t>
            </a:r>
          </a:p>
        </p:txBody>
      </p:sp>
      <p:sp>
        <p:nvSpPr>
          <p:cNvPr id="83983" name="Text Box 15">
            <a:extLst>
              <a:ext uri="{FF2B5EF4-FFF2-40B4-BE49-F238E27FC236}">
                <a16:creationId xmlns:a16="http://schemas.microsoft.com/office/drawing/2014/main" id="{41FC64E1-D370-2144-A388-77283993F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1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(mineral)</a:t>
            </a:r>
          </a:p>
        </p:txBody>
      </p:sp>
      <p:sp>
        <p:nvSpPr>
          <p:cNvPr id="83984" name="Text Box 16">
            <a:extLst>
              <a:ext uri="{FF2B5EF4-FFF2-40B4-BE49-F238E27FC236}">
                <a16:creationId xmlns:a16="http://schemas.microsoft.com/office/drawing/2014/main" id="{DD153C29-FCC2-F38D-DD24-15B995D55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05401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(mineral)</a:t>
            </a:r>
          </a:p>
        </p:txBody>
      </p:sp>
      <p:sp>
        <p:nvSpPr>
          <p:cNvPr id="83985" name="Text Box 17">
            <a:extLst>
              <a:ext uri="{FF2B5EF4-FFF2-40B4-BE49-F238E27FC236}">
                <a16:creationId xmlns:a16="http://schemas.microsoft.com/office/drawing/2014/main" id="{A2382C1A-62C9-D7C8-557A-5873D0F3B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725" y="5141913"/>
            <a:ext cx="85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(Rock)</a:t>
            </a:r>
          </a:p>
        </p:txBody>
      </p:sp>
    </p:spTree>
    <p:extLst>
      <p:ext uri="{BB962C8B-B14F-4D97-AF65-F5344CB8AC3E}">
        <p14:creationId xmlns:p14="http://schemas.microsoft.com/office/powerpoint/2010/main" val="18785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 animBg="1"/>
      <p:bldP spid="83982" grpId="0"/>
      <p:bldP spid="83983" grpId="0"/>
      <p:bldP spid="83984" grpId="0"/>
      <p:bldP spid="8398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472C2C4-EE01-892B-2595-490AC4BE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FB9A-F4B4-4D5A-BE0A-3534290FE48F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7278967C-2B05-C4A7-5E1C-5C26BAC4F9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Physical Properties of Sedimentary Rock</a:t>
            </a:r>
            <a:endParaRPr lang="en-US" altLang="en-US" b="1" dirty="0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36A1C66-0C1C-0102-FDA7-F0AFF7731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98601"/>
            <a:ext cx="8229600" cy="6524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dirty="0"/>
              <a:t>rock that is glued to other rock</a:t>
            </a:r>
          </a:p>
        </p:txBody>
      </p:sp>
      <p:pic>
        <p:nvPicPr>
          <p:cNvPr id="115716" name="Picture 4">
            <a:extLst>
              <a:ext uri="{FF2B5EF4-FFF2-40B4-BE49-F238E27FC236}">
                <a16:creationId xmlns:a16="http://schemas.microsoft.com/office/drawing/2014/main" id="{FB6D4AA7-73D5-74EC-0EBB-9CBFC320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181225"/>
            <a:ext cx="42862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5">
            <a:extLst>
              <a:ext uri="{FF2B5EF4-FFF2-40B4-BE49-F238E27FC236}">
                <a16:creationId xmlns:a16="http://schemas.microsoft.com/office/drawing/2014/main" id="{7A1ED374-312C-72A7-0442-B9A6B3A9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166939"/>
            <a:ext cx="42862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Line 6">
            <a:extLst>
              <a:ext uri="{FF2B5EF4-FFF2-40B4-BE49-F238E27FC236}">
                <a16:creationId xmlns:a16="http://schemas.microsoft.com/office/drawing/2014/main" id="{61589000-3EEE-C7B2-13F2-63AAC1A46A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416300"/>
            <a:ext cx="1168400" cy="219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Line 7">
            <a:extLst>
              <a:ext uri="{FF2B5EF4-FFF2-40B4-BE49-F238E27FC236}">
                <a16:creationId xmlns:a16="http://schemas.microsoft.com/office/drawing/2014/main" id="{A3C81526-7621-1A20-592A-16F58D8315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79800" y="4216400"/>
            <a:ext cx="2095500" cy="148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0" name="Line 8">
            <a:extLst>
              <a:ext uri="{FF2B5EF4-FFF2-40B4-BE49-F238E27FC236}">
                <a16:creationId xmlns:a16="http://schemas.microsoft.com/office/drawing/2014/main" id="{B2A9B736-0604-30B8-D2AC-655B9A34A7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1200" y="4292600"/>
            <a:ext cx="2235200" cy="134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Line 9">
            <a:extLst>
              <a:ext uri="{FF2B5EF4-FFF2-40B4-BE49-F238E27FC236}">
                <a16:creationId xmlns:a16="http://schemas.microsoft.com/office/drawing/2014/main" id="{8C6021C5-183D-FAE8-5F40-60949A1A02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5900" y="3924300"/>
            <a:ext cx="698500" cy="176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2" name="Text Box 10">
            <a:extLst>
              <a:ext uri="{FF2B5EF4-FFF2-40B4-BE49-F238E27FC236}">
                <a16:creationId xmlns:a16="http://schemas.microsoft.com/office/drawing/2014/main" id="{D9E75A49-D4E6-D3B6-1FE4-54602A5D6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561014"/>
            <a:ext cx="2432050" cy="915987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/>
              <a:t>Take notice of small </a:t>
            </a:r>
          </a:p>
          <a:p>
            <a:pPr algn="ctr"/>
            <a:r>
              <a:rPr lang="en-US" altLang="en-US" b="1"/>
              <a:t>pieces of rock stuck</a:t>
            </a:r>
          </a:p>
          <a:p>
            <a:pPr algn="ctr"/>
            <a:r>
              <a:rPr lang="en-US" altLang="en-US" b="1"/>
              <a:t>together</a:t>
            </a:r>
          </a:p>
        </p:txBody>
      </p:sp>
      <p:sp>
        <p:nvSpPr>
          <p:cNvPr id="115723" name="Text Box 11">
            <a:extLst>
              <a:ext uri="{FF2B5EF4-FFF2-40B4-BE49-F238E27FC236}">
                <a16:creationId xmlns:a16="http://schemas.microsoft.com/office/drawing/2014/main" id="{0490F3F4-74B2-F8D1-3F7F-077235336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0" y="5270501"/>
            <a:ext cx="2794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Conglomerate Rock</a:t>
            </a:r>
            <a:r>
              <a:rPr lang="en-US" altLang="en-US"/>
              <a:t> </a:t>
            </a:r>
            <a:r>
              <a:rPr lang="en-US" altLang="en-US" sz="1600"/>
              <a:t>Notice the rounded rocks glued in this rock.  This is from rocks that have been eroded in a river bed.</a:t>
            </a:r>
          </a:p>
        </p:txBody>
      </p:sp>
      <p:sp>
        <p:nvSpPr>
          <p:cNvPr id="115724" name="Text Box 12">
            <a:extLst>
              <a:ext uri="{FF2B5EF4-FFF2-40B4-BE49-F238E27FC236}">
                <a16:creationId xmlns:a16="http://schemas.microsoft.com/office/drawing/2014/main" id="{3C3D2AA9-41BE-A91F-7435-D7C3B15A0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700" y="5270501"/>
            <a:ext cx="2794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/>
              <a:t>Breccia </a:t>
            </a:r>
          </a:p>
          <a:p>
            <a:pPr algn="ctr"/>
            <a:r>
              <a:rPr lang="en-US" altLang="en-US" sz="1600"/>
              <a:t>Notice the jaded rocks glued in this rock.  This is from rocks that have been involved in flash floods.</a:t>
            </a:r>
          </a:p>
        </p:txBody>
      </p:sp>
    </p:spTree>
    <p:extLst>
      <p:ext uri="{BB962C8B-B14F-4D97-AF65-F5344CB8AC3E}">
        <p14:creationId xmlns:p14="http://schemas.microsoft.com/office/powerpoint/2010/main" val="21740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57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2" grpId="0" animBg="1"/>
      <p:bldP spid="115723" grpId="0"/>
      <p:bldP spid="1157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CC2FBC92-BAD1-B4C6-DB70-538364D14AF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719263"/>
            <a:ext cx="5410200" cy="4406900"/>
          </a:xfrm>
        </p:spPr>
        <p:txBody>
          <a:bodyPr/>
          <a:lstStyle/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2700" dirty="0"/>
              <a:t>They are composed of </a:t>
            </a:r>
            <a:r>
              <a:rPr lang="en-US" sz="2700" b="1" dirty="0"/>
              <a:t>rock, mineral</a:t>
            </a:r>
            <a:r>
              <a:rPr lang="en-US" sz="2700" dirty="0"/>
              <a:t> or </a:t>
            </a:r>
            <a:r>
              <a:rPr lang="en-US" sz="2700" b="1" dirty="0"/>
              <a:t>organic</a:t>
            </a:r>
            <a:r>
              <a:rPr lang="en-US" sz="2700" dirty="0"/>
              <a:t> </a:t>
            </a:r>
            <a:r>
              <a:rPr lang="en-US" sz="2700" b="1" dirty="0"/>
              <a:t>particles</a:t>
            </a:r>
            <a:r>
              <a:rPr lang="en-US" sz="2700" dirty="0"/>
              <a:t>.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2700" dirty="0"/>
              <a:t>Some have a </a:t>
            </a:r>
            <a:r>
              <a:rPr lang="en-US" sz="2700" b="1" dirty="0"/>
              <a:t>range</a:t>
            </a:r>
            <a:r>
              <a:rPr lang="en-US" sz="2700" dirty="0"/>
              <a:t> of </a:t>
            </a:r>
            <a:r>
              <a:rPr lang="en-US" sz="2700" b="1" dirty="0"/>
              <a:t>particle</a:t>
            </a:r>
            <a:r>
              <a:rPr lang="en-US" sz="2700" dirty="0"/>
              <a:t> </a:t>
            </a:r>
            <a:r>
              <a:rPr lang="en-US" sz="2700" b="1" dirty="0"/>
              <a:t>sizes</a:t>
            </a:r>
            <a:r>
              <a:rPr lang="en-US" sz="2700" dirty="0"/>
              <a:t>.</a:t>
            </a:r>
          </a:p>
          <a:p>
            <a:pPr marL="320358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sz="2000" dirty="0"/>
              <a:t>Pebbles, cobbles, boulders, in a sand, silt or clay</a:t>
            </a:r>
          </a:p>
          <a:p>
            <a:pPr marL="639762" lvl="2" indent="0">
              <a:buClr>
                <a:schemeClr val="accent1"/>
              </a:buClr>
              <a:buNone/>
              <a:defRPr/>
            </a:pPr>
            <a:r>
              <a:rPr lang="en-US" b="1" dirty="0"/>
              <a:t>Conglomerate</a:t>
            </a:r>
            <a:r>
              <a:rPr lang="en-US" dirty="0"/>
              <a:t>: rounded fragments</a:t>
            </a:r>
          </a:p>
          <a:p>
            <a:pPr marL="639762" lvl="2" indent="0">
              <a:buClr>
                <a:schemeClr val="accent1"/>
              </a:buClr>
              <a:buNone/>
              <a:defRPr/>
            </a:pPr>
            <a:r>
              <a:rPr lang="en-US" b="1" dirty="0"/>
              <a:t>Breccia</a:t>
            </a:r>
            <a:r>
              <a:rPr lang="en-US" dirty="0"/>
              <a:t>: angular fragments.</a:t>
            </a:r>
          </a:p>
          <a:p>
            <a:pPr marL="560070" indent="-514350"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lphaLcParenR"/>
              <a:defRPr/>
            </a:pPr>
            <a:endParaRPr lang="en-US" sz="2700" dirty="0"/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E7802C1E-7E76-D654-B17A-894257A5678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72200" y="1719263"/>
            <a:ext cx="4038600" cy="4406900"/>
          </a:xfrm>
        </p:spPr>
        <p:txBody>
          <a:bodyPr>
            <a:normAutofit/>
          </a:bodyPr>
          <a:lstStyle/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37D8A12-CD60-6F78-C957-49F153C2D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Sedimentary Characteristics</a:t>
            </a:r>
            <a:endParaRPr lang="en-US" sz="4500" b="1" dirty="0">
              <a:solidFill>
                <a:schemeClr val="accent1"/>
              </a:solidFill>
            </a:endParaRPr>
          </a:p>
        </p:txBody>
      </p:sp>
      <p:pic>
        <p:nvPicPr>
          <p:cNvPr id="52229" name="Picture 9" descr="http://www.learner.org/courses/essential/earthspace/images/show2_sed_layer_model.jpg">
            <a:extLst>
              <a:ext uri="{FF2B5EF4-FFF2-40B4-BE49-F238E27FC236}">
                <a16:creationId xmlns:a16="http://schemas.microsoft.com/office/drawing/2014/main" id="{B05F77D3-252F-4CF1-2C7F-87DC5B061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1981200"/>
            <a:ext cx="3924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06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3FAFE-B2D5-39A6-751D-2E8266E27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979" y="1719263"/>
            <a:ext cx="6148552" cy="4406900"/>
          </a:xfrm>
        </p:spPr>
        <p:txBody>
          <a:bodyPr/>
          <a:lstStyle/>
          <a:p>
            <a:pPr marL="44450" indent="0">
              <a:buNone/>
              <a:defRPr/>
            </a:pPr>
            <a:r>
              <a:rPr lang="en-US" dirty="0"/>
              <a:t>Some have a </a:t>
            </a:r>
            <a:r>
              <a:rPr lang="en-US" b="1" dirty="0"/>
              <a:t>uniform</a:t>
            </a:r>
            <a:r>
              <a:rPr lang="en-US" dirty="0"/>
              <a:t> sediment </a:t>
            </a:r>
            <a:r>
              <a:rPr lang="en-US" b="1" dirty="0"/>
              <a:t>size</a:t>
            </a:r>
            <a:r>
              <a:rPr lang="en-US" dirty="0"/>
              <a:t>; due to sorting during deposition</a:t>
            </a:r>
          </a:p>
          <a:p>
            <a:pPr marL="319088" lvl="1" indent="0">
              <a:buClr>
                <a:schemeClr val="accent1"/>
              </a:buClr>
              <a:buNone/>
              <a:defRPr/>
            </a:pPr>
            <a:r>
              <a:rPr lang="en-US" b="1" dirty="0"/>
              <a:t>Sandstone:</a:t>
            </a:r>
            <a:r>
              <a:rPr lang="en-US" dirty="0"/>
              <a:t> </a:t>
            </a:r>
          </a:p>
          <a:p>
            <a:pPr marL="1108075" lvl="2" indent="-51435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0.2 - 0.006cm</a:t>
            </a:r>
            <a:endParaRPr lang="en-US" sz="2200" b="1" dirty="0"/>
          </a:p>
          <a:p>
            <a:pPr marL="319088" lvl="1" indent="0">
              <a:buClr>
                <a:schemeClr val="accent1"/>
              </a:buClr>
              <a:buNone/>
              <a:defRPr/>
            </a:pPr>
            <a:r>
              <a:rPr lang="en-US" b="1" dirty="0"/>
              <a:t>Siltstone: </a:t>
            </a:r>
          </a:p>
          <a:p>
            <a:pPr marL="1108075" lvl="2" indent="-51435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0.006 –0.0004cm</a:t>
            </a:r>
            <a:endParaRPr lang="en-US" sz="2200" b="1" dirty="0"/>
          </a:p>
          <a:p>
            <a:pPr marL="319088" lvl="1" indent="0">
              <a:buClr>
                <a:schemeClr val="accent1"/>
              </a:buClr>
              <a:buNone/>
              <a:defRPr/>
            </a:pPr>
            <a:r>
              <a:rPr lang="en-US" b="1" dirty="0"/>
              <a:t>Slate: </a:t>
            </a:r>
          </a:p>
          <a:p>
            <a:pPr marL="1108075" lvl="2" indent="-514350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less than 0.0004 cm</a:t>
            </a:r>
            <a:endParaRPr lang="en-US" sz="2200" b="1" dirty="0"/>
          </a:p>
          <a:p>
            <a:pPr marL="833438" lvl="1" indent="-514350">
              <a:buFont typeface="+mj-lt"/>
              <a:buAutoNum type="arabicParenR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83C374-3E44-E18F-78E4-B2735E3C3EC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Sedimentary Characteristics</a:t>
            </a:r>
            <a:endParaRPr lang="en-US" sz="4000" dirty="0"/>
          </a:p>
        </p:txBody>
      </p:sp>
      <p:pic>
        <p:nvPicPr>
          <p:cNvPr id="53252" name="Picture 9" descr="http://www.learner.org/courses/essential/earthspace/images/show2_sed_layer_model.jpg">
            <a:extLst>
              <a:ext uri="{FF2B5EF4-FFF2-40B4-BE49-F238E27FC236}">
                <a16:creationId xmlns:a16="http://schemas.microsoft.com/office/drawing/2014/main" id="{AEDE0813-B680-ED31-3F02-5B65C5A225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21" y="2017986"/>
            <a:ext cx="41148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37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4">
            <a:extLst>
              <a:ext uri="{FF2B5EF4-FFF2-40B4-BE49-F238E27FC236}">
                <a16:creationId xmlns:a16="http://schemas.microsoft.com/office/drawing/2014/main" id="{46C73A2D-5731-BEF3-E700-467508CE1D3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719263"/>
            <a:ext cx="4708525" cy="4406900"/>
          </a:xfrm>
        </p:spPr>
        <p:txBody>
          <a:bodyPr>
            <a:noAutofit/>
          </a:bodyPr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Some rocks are organic and may contain </a:t>
            </a:r>
            <a:r>
              <a:rPr lang="en-US" sz="2800" b="1" dirty="0"/>
              <a:t>fossils</a:t>
            </a:r>
            <a:r>
              <a:rPr lang="en-US" sz="2800" dirty="0"/>
              <a:t>.</a:t>
            </a:r>
          </a:p>
          <a:p>
            <a:pPr marL="320358" lvl="1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Coquina</a:t>
            </a:r>
          </a:p>
          <a:p>
            <a:pPr marL="560070" indent="-514350" eaLnBrk="1" fontAlgn="auto" hangingPunct="1">
              <a:spcAft>
                <a:spcPts val="0"/>
              </a:spcAft>
              <a:buFont typeface="+mj-lt"/>
              <a:buAutoNum type="alphaLcParenR" startAt="4"/>
              <a:defRPr/>
            </a:pPr>
            <a:endParaRPr lang="en-US" sz="2800" dirty="0"/>
          </a:p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560070" indent="-514350" eaLnBrk="1" fontAlgn="auto" hangingPunct="1">
              <a:spcAft>
                <a:spcPts val="0"/>
              </a:spcAft>
              <a:buFont typeface="+mj-lt"/>
              <a:buAutoNum type="alphaLcParenR" startAt="4"/>
              <a:defRPr/>
            </a:pPr>
            <a:endParaRPr lang="en-US" sz="2800" dirty="0"/>
          </a:p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Usually form in </a:t>
            </a:r>
            <a:r>
              <a:rPr lang="en-US" sz="2800" b="1" dirty="0"/>
              <a:t>horizontal</a:t>
            </a:r>
            <a:r>
              <a:rPr lang="en-US" sz="2800" dirty="0"/>
              <a:t> layers called </a:t>
            </a:r>
            <a:r>
              <a:rPr lang="en-US" sz="2800" b="1" dirty="0"/>
              <a:t>strata</a:t>
            </a:r>
            <a:r>
              <a:rPr lang="en-US" sz="2800" dirty="0"/>
              <a:t> </a:t>
            </a:r>
            <a:r>
              <a:rPr lang="en-US" sz="2800" b="1" dirty="0"/>
              <a:t>or</a:t>
            </a:r>
            <a:r>
              <a:rPr lang="en-US" sz="2800" dirty="0"/>
              <a:t> </a:t>
            </a:r>
            <a:r>
              <a:rPr lang="en-US" sz="2800" b="1" dirty="0"/>
              <a:t>beds</a:t>
            </a:r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7D47DEEA-9317-E467-15CB-048C2CA970A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72200" y="1719263"/>
            <a:ext cx="4038600" cy="4406900"/>
          </a:xfrm>
        </p:spPr>
        <p:txBody>
          <a:bodyPr>
            <a:normAutofit/>
          </a:bodyPr>
          <a:lstStyle/>
          <a:p>
            <a:pPr marL="274320" eaLnBrk="1" fontAlgn="auto" hangingPunct="1"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04ED12E-5B41-1AEF-A71C-FB1F5EDF0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Sedimentary Characteristics</a:t>
            </a:r>
            <a:endParaRPr lang="en-US" sz="4500" dirty="0"/>
          </a:p>
        </p:txBody>
      </p:sp>
      <p:pic>
        <p:nvPicPr>
          <p:cNvPr id="54277" name="Picture 7" descr="Limestone_on_shale">
            <a:extLst>
              <a:ext uri="{FF2B5EF4-FFF2-40B4-BE49-F238E27FC236}">
                <a16:creationId xmlns:a16="http://schemas.microsoft.com/office/drawing/2014/main" id="{A423C024-5487-B8BC-DA7A-341EE24C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4505326"/>
            <a:ext cx="3306762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9" descr="http://www.thinktank.ac/library-media/images/Wolverhampton_Fossiliferous_Limestone_296.jpg">
            <a:extLst>
              <a:ext uri="{FF2B5EF4-FFF2-40B4-BE49-F238E27FC236}">
                <a16:creationId xmlns:a16="http://schemas.microsoft.com/office/drawing/2014/main" id="{E1D1AAAE-F743-D81C-73C0-1F3B5496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76401"/>
            <a:ext cx="2332038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8" descr="http://www.dep.state.fl.us/geology/geologictopics/rocks/anastasia.jpg">
            <a:extLst>
              <a:ext uri="{FF2B5EF4-FFF2-40B4-BE49-F238E27FC236}">
                <a16:creationId xmlns:a16="http://schemas.microsoft.com/office/drawing/2014/main" id="{BE9D2AFB-3384-2263-22C3-E260754B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554288"/>
            <a:ext cx="250348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241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F20B5265-8586-576C-C4A0-6CC79ABD5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algn="l"/>
            <a:r>
              <a:rPr lang="en-US" altLang="en-US" sz="6000" dirty="0">
                <a:solidFill>
                  <a:srgbClr val="33CC33"/>
                </a:solidFill>
                <a:latin typeface="Arial"/>
              </a:rPr>
              <a:t>How to identify:</a:t>
            </a:r>
            <a:endParaRPr lang="en-US" altLang="en-US" dirty="0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D0EB7BE-A9C6-156B-215C-6E1995424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6600">
              <a:alpha val="41000"/>
            </a:srgbClr>
          </a:solidFill>
        </p:spPr>
        <p:txBody>
          <a:bodyPr/>
          <a:lstStyle/>
          <a:p>
            <a:r>
              <a:rPr lang="en-US" altLang="en-US"/>
              <a:t>Particles of shells/rocks </a:t>
            </a:r>
          </a:p>
          <a:p>
            <a:pPr lvl="1"/>
            <a:r>
              <a:rPr lang="en-US" altLang="en-US"/>
              <a:t>stuck together</a:t>
            </a:r>
          </a:p>
          <a:p>
            <a:r>
              <a:rPr lang="en-US" altLang="en-US"/>
              <a:t>Dull (not shiny)</a:t>
            </a:r>
          </a:p>
          <a:p>
            <a:r>
              <a:rPr lang="en-US" altLang="en-US"/>
              <a:t>Straight layers</a:t>
            </a:r>
          </a:p>
          <a:p>
            <a:r>
              <a:rPr lang="en-US" altLang="en-US"/>
              <a:t>Fossils (often)</a:t>
            </a:r>
          </a:p>
          <a:p>
            <a:endParaRPr lang="en-US" altLang="en-US"/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F30C7840-0FE7-7D4D-2A3E-7EB1FCDF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6151"/>
            <a:ext cx="44958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Line 5">
            <a:extLst>
              <a:ext uri="{FF2B5EF4-FFF2-40B4-BE49-F238E27FC236}">
                <a16:creationId xmlns:a16="http://schemas.microsoft.com/office/drawing/2014/main" id="{55CAF0F7-B81F-7676-B7E9-E5C59BE99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114800"/>
            <a:ext cx="19812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CAAA5415-45D4-3B17-72AC-628AA2503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650" y="5181600"/>
            <a:ext cx="4171950" cy="64135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The layers are going in this direction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</a:rPr>
              <a:t>can you see them?</a:t>
            </a:r>
          </a:p>
        </p:txBody>
      </p:sp>
      <p:sp>
        <p:nvSpPr>
          <p:cNvPr id="73736" name="Text Box 8">
            <a:extLst>
              <a:ext uri="{FF2B5EF4-FFF2-40B4-BE49-F238E27FC236}">
                <a16:creationId xmlns:a16="http://schemas.microsoft.com/office/drawing/2014/main" id="{B1CD48FD-7D5A-48B7-2FA1-F3DB8B11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124201"/>
            <a:ext cx="437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Sandstone: pieces of sand stuck together</a:t>
            </a:r>
          </a:p>
        </p:txBody>
      </p:sp>
      <p:pic>
        <p:nvPicPr>
          <p:cNvPr id="73737" name="Picture 9">
            <a:extLst>
              <a:ext uri="{FF2B5EF4-FFF2-40B4-BE49-F238E27FC236}">
                <a16:creationId xmlns:a16="http://schemas.microsoft.com/office/drawing/2014/main" id="{69C7C2FE-0287-5AF5-C647-BF265375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1664"/>
            <a:ext cx="3276600" cy="22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FE8C-03BE-771B-A451-E42BA97A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152400"/>
            <a:ext cx="10862441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Meta</a:t>
            </a:r>
            <a:r>
              <a:rPr kumimoji="0" lang="en-US" alt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morph</a:t>
            </a: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ic Rock</a:t>
            </a:r>
            <a:endParaRPr lang="en-US" sz="60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1507" name="Picture 2" descr="METAANIM.GIF (355469 bytes)">
            <a:extLst>
              <a:ext uri="{FF2B5EF4-FFF2-40B4-BE49-F238E27FC236}">
                <a16:creationId xmlns:a16="http://schemas.microsoft.com/office/drawing/2014/main" id="{E58E16ED-5535-9A0D-E3F4-42228EF216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2" y="3198692"/>
            <a:ext cx="302418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>
            <a:extLst>
              <a:ext uri="{FF2B5EF4-FFF2-40B4-BE49-F238E27FC236}">
                <a16:creationId xmlns:a16="http://schemas.microsoft.com/office/drawing/2014/main" id="{C9E4C6C1-8C94-A691-75DE-AEE8FB169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85" y="1659285"/>
            <a:ext cx="6697717" cy="4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457200" indent="-457200" eaLnBrk="1" hangingPunct="1"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3200" dirty="0"/>
              <a:t>  </a:t>
            </a:r>
            <a:r>
              <a:rPr lang="en-US" altLang="en-US" sz="3200" dirty="0">
                <a:latin typeface="+mj-lt"/>
              </a:rPr>
              <a:t>Meaning to change shape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To “</a:t>
            </a:r>
            <a:r>
              <a:rPr lang="en-US" altLang="en-US" sz="2800" b="1" u="sng" dirty="0">
                <a:solidFill>
                  <a:srgbClr val="FF0000"/>
                </a:solidFill>
                <a:latin typeface="Arial"/>
              </a:rPr>
              <a:t>Morph</a:t>
            </a:r>
            <a:r>
              <a:rPr lang="en-US" altLang="en-US" sz="2800" dirty="0">
                <a:solidFill>
                  <a:srgbClr val="000000"/>
                </a:solidFill>
                <a:latin typeface="Arial"/>
              </a:rPr>
              <a:t>” means to change it!</a:t>
            </a:r>
          </a:p>
          <a:p>
            <a:pPr lvl="3" fontAlgn="base">
              <a:spcAft>
                <a:spcPct val="0"/>
              </a:spcAft>
              <a:buClr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/>
              </a:rPr>
              <a:t>“…more than meets the eye!”</a:t>
            </a:r>
          </a:p>
          <a:p>
            <a:pPr marL="457200" indent="-457200" eaLnBrk="1" hangingPunct="1"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</a:rPr>
              <a:t>Conditions that cause metamorphism</a:t>
            </a:r>
          </a:p>
          <a:p>
            <a:pPr eaLnBrk="1" hangingPunct="1">
              <a:buClr>
                <a:schemeClr val="tx1"/>
              </a:buClr>
              <a:buSzTx/>
              <a:buNone/>
            </a:pPr>
            <a:r>
              <a:rPr lang="en-US" altLang="en-US" dirty="0">
                <a:latin typeface="+mj-lt"/>
              </a:rPr>
              <a:t>	1) Temperature</a:t>
            </a:r>
          </a:p>
          <a:p>
            <a:pPr eaLnBrk="1" hangingPunct="1">
              <a:buClr>
                <a:schemeClr val="tx1"/>
              </a:buClr>
              <a:buSzTx/>
              <a:buNone/>
            </a:pPr>
            <a:r>
              <a:rPr lang="en-US" altLang="en-US" sz="3200" dirty="0">
                <a:latin typeface="+mj-lt"/>
              </a:rPr>
              <a:t>	2) Pressure</a:t>
            </a:r>
          </a:p>
          <a:p>
            <a:pPr marL="457200" indent="-457200" eaLnBrk="1" hangingPunct="1"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endParaRPr lang="en-US" altLang="en-US" sz="2800" dirty="0">
              <a:latin typeface="+mj-lt"/>
            </a:endParaRPr>
          </a:p>
          <a:p>
            <a:pPr marL="457200" indent="-457200" eaLnBrk="1" hangingPunct="1"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</a:rPr>
              <a:t>Usually takes place deep in the Earth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E548EC2-C5DE-1285-646A-3ABB11AA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10" y="1403462"/>
            <a:ext cx="2328602" cy="31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2E1032-AAC1-637D-7D5E-2B3C32BAB105}"/>
              </a:ext>
            </a:extLst>
          </p:cNvPr>
          <p:cNvCxnSpPr/>
          <p:nvPr/>
        </p:nvCxnSpPr>
        <p:spPr>
          <a:xfrm flipV="1">
            <a:off x="2364828" y="1072055"/>
            <a:ext cx="3515710" cy="1198179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6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66EFC4C9-E951-38E1-39D7-536931D91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dirty="0">
                <a:solidFill>
                  <a:schemeClr val="bg1">
                    <a:lumMod val="75000"/>
                  </a:schemeClr>
                </a:solidFill>
              </a:rPr>
              <a:t>Metamorphic Rocks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50BF1C53-036C-AE3F-8C08-A5395102B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99" y="1832429"/>
            <a:ext cx="640805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bg2"/>
              </a:buClr>
            </a:pPr>
            <a:r>
              <a:rPr lang="en-US" altLang="en-US" sz="2800" dirty="0"/>
              <a:t>Rocks that have changed</a:t>
            </a:r>
            <a:r>
              <a:rPr lang="en-US" altLang="en-US" sz="2800" b="1" dirty="0"/>
              <a:t> </a:t>
            </a:r>
            <a:r>
              <a:rPr lang="en-US" altLang="en-US" sz="2800" dirty="0"/>
              <a:t>after being buried DEEP underground. The </a:t>
            </a:r>
            <a:r>
              <a:rPr lang="en-US" altLang="en-US" sz="2800" b="1" u="sng" dirty="0"/>
              <a:t>heat</a:t>
            </a:r>
            <a:r>
              <a:rPr lang="en-US" altLang="en-US" sz="2800" dirty="0"/>
              <a:t> and </a:t>
            </a:r>
            <a:r>
              <a:rPr lang="en-US" altLang="en-US" sz="2800" b="1" u="sng" dirty="0"/>
              <a:t>pressure</a:t>
            </a:r>
            <a:r>
              <a:rPr lang="en-US" altLang="en-US" sz="2800" dirty="0"/>
              <a:t> from being deep underground </a:t>
            </a:r>
            <a:r>
              <a:rPr lang="en-US" altLang="en-US" sz="2800" b="1" u="sng" dirty="0"/>
              <a:t>changed the rocks</a:t>
            </a:r>
            <a:r>
              <a:rPr lang="en-US" altLang="en-US" sz="2800" b="1" dirty="0"/>
              <a:t>.</a:t>
            </a:r>
          </a:p>
          <a:p>
            <a:pPr>
              <a:buClr>
                <a:schemeClr val="bg2"/>
              </a:buClr>
            </a:pPr>
            <a:r>
              <a:rPr lang="en-US" altLang="en-US" sz="2800" dirty="0"/>
              <a:t>They were once Igneous or Sedimentary rocks, but not anymore.</a:t>
            </a:r>
            <a:endParaRPr lang="en-US" altLang="en-US" sz="2800" b="1" dirty="0"/>
          </a:p>
          <a:p>
            <a:pPr>
              <a:buClr>
                <a:schemeClr val="bg2"/>
              </a:buClr>
            </a:pPr>
            <a:r>
              <a:rPr lang="en-US" altLang="en-US" sz="2800" dirty="0"/>
              <a:t>Has large, inter-grown crystals in thin “bands” (Foliated) or clusters (Non-Foliated).   </a:t>
            </a:r>
          </a:p>
        </p:txBody>
      </p:sp>
      <p:pic>
        <p:nvPicPr>
          <p:cNvPr id="111625" name="Picture 9">
            <a:extLst>
              <a:ext uri="{FF2B5EF4-FFF2-40B4-BE49-F238E27FC236}">
                <a16:creationId xmlns:a16="http://schemas.microsoft.com/office/drawing/2014/main" id="{9505132C-EDA8-7A83-695F-F71E1F11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3051629"/>
            <a:ext cx="3448050" cy="23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8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1" descr="http://www.eu-geology.com/wp-content/uploads/eugeology15-1024x830.jpg">
            <a:extLst>
              <a:ext uri="{FF2B5EF4-FFF2-40B4-BE49-F238E27FC236}">
                <a16:creationId xmlns:a16="http://schemas.microsoft.com/office/drawing/2014/main" id="{72FC9093-6C1D-5130-07E7-AE222ACB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470150"/>
            <a:ext cx="5421735" cy="43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2D2EF-E35C-B235-D616-A498281E3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083" y="1447800"/>
            <a:ext cx="10515600" cy="1022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Rocks that form from </a:t>
            </a:r>
            <a:r>
              <a:rPr lang="en-US" b="1" dirty="0"/>
              <a:t>pre-existing</a:t>
            </a:r>
            <a:r>
              <a:rPr lang="en-US" dirty="0"/>
              <a:t> rocks (sedimentary, igneous, </a:t>
            </a:r>
            <a:r>
              <a:rPr lang="en-US" b="1" dirty="0"/>
              <a:t>metamorphic</a:t>
            </a:r>
            <a:r>
              <a:rPr lang="en-US" dirty="0"/>
              <a:t>);that have been </a:t>
            </a:r>
            <a:r>
              <a:rPr lang="en-US" b="1" dirty="0"/>
              <a:t>changed</a:t>
            </a:r>
            <a:r>
              <a:rPr lang="en-US" dirty="0"/>
              <a:t>.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E44AB6B-E466-1BED-26AA-3C01F08745B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36083" y="2773363"/>
            <a:ext cx="5640915" cy="3930650"/>
          </a:xfrm>
        </p:spPr>
        <p:txBody>
          <a:bodyPr>
            <a:noAutofit/>
          </a:bodyPr>
          <a:lstStyle/>
          <a:p>
            <a:pPr marL="365760" lvl="1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b="1" dirty="0"/>
              <a:t>Molecules</a:t>
            </a:r>
            <a:r>
              <a:rPr lang="en-US" dirty="0"/>
              <a:t> can rearrange and form new rocks due to </a:t>
            </a:r>
            <a:r>
              <a:rPr lang="en-US" b="1" dirty="0"/>
              <a:t>contact</a:t>
            </a:r>
            <a:r>
              <a:rPr lang="en-US" dirty="0"/>
              <a:t> with extreme </a:t>
            </a:r>
            <a:r>
              <a:rPr lang="en-US" b="1" dirty="0"/>
              <a:t>heat</a:t>
            </a:r>
            <a:r>
              <a:rPr lang="en-US" dirty="0"/>
              <a:t> (magma), or extreme </a:t>
            </a:r>
            <a:r>
              <a:rPr lang="en-US" b="1" dirty="0"/>
              <a:t>pressure</a:t>
            </a:r>
            <a:r>
              <a:rPr lang="en-US" dirty="0"/>
              <a:t> (orogeny)</a:t>
            </a:r>
          </a:p>
          <a:p>
            <a:pPr marL="708660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+mj-lt"/>
              <a:buAutoNum type="arabicPeriod"/>
              <a:defRPr/>
            </a:pPr>
            <a:endParaRPr lang="en-US" sz="2400" dirty="0"/>
          </a:p>
          <a:p>
            <a:pPr marL="365760" lvl="1" indent="0" eaLnBrk="1" fontAlgn="auto" hangingPunct="1"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Often found in </a:t>
            </a:r>
            <a:r>
              <a:rPr lang="en-US" b="1" dirty="0"/>
              <a:t>mountainous </a:t>
            </a:r>
            <a:r>
              <a:rPr lang="en-US" dirty="0"/>
              <a:t>regions where the deeper </a:t>
            </a:r>
            <a:r>
              <a:rPr lang="en-US" b="1" dirty="0"/>
              <a:t>bedrock</a:t>
            </a:r>
            <a:r>
              <a:rPr lang="en-US" dirty="0"/>
              <a:t>  is exposed due to weathering and erosion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32A7159-78EC-C6FB-47A7-5BD0CFE32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Metamorphic Rocks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2885671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2E44B76E-CD2F-F479-4672-17AD5B5862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719264"/>
            <a:ext cx="9702800" cy="4757737"/>
          </a:xfrm>
        </p:spPr>
        <p:txBody>
          <a:bodyPr>
            <a:noAutofit/>
          </a:bodyPr>
          <a:lstStyle/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SzPct val="100000"/>
              <a:buNone/>
              <a:defRPr/>
            </a:pPr>
            <a:r>
              <a:rPr lang="en-US" sz="2800" dirty="0"/>
              <a:t>Environments within the crust have </a:t>
            </a:r>
            <a:r>
              <a:rPr lang="en-US" sz="2800" b="1" dirty="0"/>
              <a:t>high</a:t>
            </a:r>
            <a:r>
              <a:rPr lang="en-US" sz="2800" dirty="0"/>
              <a:t> temperatures and </a:t>
            </a:r>
            <a:r>
              <a:rPr lang="en-US" sz="2800" b="1" dirty="0"/>
              <a:t>high</a:t>
            </a:r>
            <a:r>
              <a:rPr lang="en-US" sz="2800" dirty="0"/>
              <a:t> pressure; causing rocks to </a:t>
            </a:r>
            <a:r>
              <a:rPr lang="en-US" sz="2800" b="1" dirty="0"/>
              <a:t>change</a:t>
            </a:r>
            <a:r>
              <a:rPr lang="en-US" sz="2800" dirty="0"/>
              <a:t> by recrystallization.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None/>
              <a:defRPr/>
            </a:pPr>
            <a:endParaRPr lang="en-US" sz="1800" dirty="0"/>
          </a:p>
          <a:p>
            <a:pPr marL="365443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1) No true melting; called </a:t>
            </a:r>
            <a:r>
              <a:rPr lang="en-US" b="1" dirty="0"/>
              <a:t>partial</a:t>
            </a:r>
            <a:r>
              <a:rPr lang="en-US" dirty="0"/>
              <a:t> </a:t>
            </a:r>
            <a:r>
              <a:rPr lang="en-US" b="1" dirty="0"/>
              <a:t>melt</a:t>
            </a:r>
            <a:r>
              <a:rPr lang="en-US" dirty="0"/>
              <a:t> (plastic)</a:t>
            </a:r>
          </a:p>
          <a:p>
            <a:pPr marL="365443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2)</a:t>
            </a:r>
            <a:r>
              <a:rPr lang="en-US" b="1" dirty="0"/>
              <a:t> Increased</a:t>
            </a:r>
            <a:r>
              <a:rPr lang="en-US" dirty="0"/>
              <a:t> </a:t>
            </a:r>
            <a:r>
              <a:rPr lang="en-US" b="1" dirty="0"/>
              <a:t>Density</a:t>
            </a:r>
          </a:p>
          <a:p>
            <a:pPr marL="36576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3) Chemical Change/</a:t>
            </a:r>
            <a:r>
              <a:rPr lang="en-US" b="1" dirty="0"/>
              <a:t>New Minerals</a:t>
            </a:r>
          </a:p>
          <a:p>
            <a:pPr marL="36576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4)</a:t>
            </a:r>
            <a:r>
              <a:rPr lang="en-US" b="1" dirty="0"/>
              <a:t> Foliated/Non-foliated</a:t>
            </a:r>
          </a:p>
          <a:p>
            <a:pPr marL="36576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91122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2800" dirty="0"/>
              <a:t>New mineral crystals can grow from the sediment in sedimentary rock, and from the “old” crystals in an igneous rock.</a:t>
            </a:r>
          </a:p>
          <a:p>
            <a:pPr marL="822960" lvl="1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Font typeface="+mj-lt"/>
              <a:buAutoNum type="arabicParenR"/>
              <a:defRPr/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48640" lvl="1" indent="-18288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8BE943A-3C1C-4702-D992-2DDFA368B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Metamorphic Changes</a:t>
            </a:r>
            <a:endParaRPr lang="en-US" sz="4500" dirty="0"/>
          </a:p>
        </p:txBody>
      </p:sp>
      <p:pic>
        <p:nvPicPr>
          <p:cNvPr id="69636" name="Picture 5" descr="http://rimg.geoscienceworld.org/content/44/1/105/F14.large.jpg">
            <a:extLst>
              <a:ext uri="{FF2B5EF4-FFF2-40B4-BE49-F238E27FC236}">
                <a16:creationId xmlns:a16="http://schemas.microsoft.com/office/drawing/2014/main" id="{F5E5D220-15B9-FCE2-B3C2-43C543695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591" y="3762703"/>
            <a:ext cx="292417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205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BBEAFB71-5F95-FD0A-5E4D-8E3BF3B53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dirty="0">
                <a:solidFill>
                  <a:schemeClr val="bg1">
                    <a:lumMod val="75000"/>
                  </a:schemeClr>
                </a:solidFill>
              </a:rPr>
              <a:t>Metamorphic Rock Recipe</a:t>
            </a:r>
          </a:p>
        </p:txBody>
      </p:sp>
      <p:sp>
        <p:nvSpPr>
          <p:cNvPr id="120835" name="Text Box 3">
            <a:extLst>
              <a:ext uri="{FF2B5EF4-FFF2-40B4-BE49-F238E27FC236}">
                <a16:creationId xmlns:a16="http://schemas.microsoft.com/office/drawing/2014/main" id="{7AE87B91-66D2-6D7C-DB70-2E1E396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1295400"/>
            <a:ext cx="3525838" cy="954088"/>
          </a:xfrm>
          <a:prstGeom prst="rect">
            <a:avLst/>
          </a:prstGeom>
          <a:solidFill>
            <a:srgbClr val="FF99CC"/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1.  Get some pre-formed rock – Igneous or Sedimentary will do &amp; burry it deep underground.</a:t>
            </a:r>
          </a:p>
        </p:txBody>
      </p:sp>
      <p:sp>
        <p:nvSpPr>
          <p:cNvPr id="120836" name="Text Box 4">
            <a:extLst>
              <a:ext uri="{FF2B5EF4-FFF2-40B4-BE49-F238E27FC236}">
                <a16:creationId xmlns:a16="http://schemas.microsoft.com/office/drawing/2014/main" id="{18CEE729-334D-F420-18CA-45E8E8BE5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6" y="2909888"/>
            <a:ext cx="1643063" cy="1320800"/>
          </a:xfrm>
          <a:prstGeom prst="rect">
            <a:avLst/>
          </a:prstGeom>
          <a:solidFill>
            <a:srgbClr val="FF99CC"/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350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747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11338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47925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084513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171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99891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45611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913313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2a.  Add a mild amount of Heat</a:t>
            </a:r>
          </a:p>
          <a:p>
            <a:pPr algn="ctr">
              <a:spcBef>
                <a:spcPct val="50000"/>
              </a:spcBef>
            </a:pPr>
            <a:r>
              <a:rPr lang="en-US" altLang="en-US" sz="1600"/>
              <a:t>(Not too hot)</a:t>
            </a:r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BC071F91-EDBD-E324-8B9E-A6F92396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5910263"/>
            <a:ext cx="2589213" cy="646331"/>
          </a:xfrm>
          <a:prstGeom prst="rect">
            <a:avLst/>
          </a:prstGeom>
          <a:solidFill>
            <a:srgbClr val="FF66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Note</a:t>
            </a:r>
            <a:r>
              <a:rPr lang="en-US" altLang="en-US"/>
              <a:t>: Add more heat for Igneous Rock</a:t>
            </a:r>
          </a:p>
        </p:txBody>
      </p:sp>
      <p:cxnSp>
        <p:nvCxnSpPr>
          <p:cNvPr id="120838" name="AutoShape 6">
            <a:extLst>
              <a:ext uri="{FF2B5EF4-FFF2-40B4-BE49-F238E27FC236}">
                <a16:creationId xmlns:a16="http://schemas.microsoft.com/office/drawing/2014/main" id="{5E58CF3F-23DC-882D-ADCF-1DCF7A6E4715}"/>
              </a:ext>
            </a:extLst>
          </p:cNvPr>
          <p:cNvCxnSpPr>
            <a:cxnSpLocks noChangeShapeType="1"/>
            <a:stCxn id="120835" idx="2"/>
            <a:endCxn id="120836" idx="0"/>
          </p:cNvCxnSpPr>
          <p:nvPr/>
        </p:nvCxnSpPr>
        <p:spPr bwMode="auto">
          <a:xfrm rot="5400000">
            <a:off x="3151982" y="2113757"/>
            <a:ext cx="622300" cy="931863"/>
          </a:xfrm>
          <a:prstGeom prst="curvedConnector3">
            <a:avLst>
              <a:gd name="adj1" fmla="val 49745"/>
            </a:avLst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39" name="AutoShape 7">
            <a:extLst>
              <a:ext uri="{FF2B5EF4-FFF2-40B4-BE49-F238E27FC236}">
                <a16:creationId xmlns:a16="http://schemas.microsoft.com/office/drawing/2014/main" id="{C04EF134-1F74-8D1D-2E61-26158F6295E4}"/>
              </a:ext>
            </a:extLst>
          </p:cNvPr>
          <p:cNvCxnSpPr>
            <a:cxnSpLocks noChangeShapeType="1"/>
            <a:stCxn id="120843" idx="2"/>
            <a:endCxn id="120846" idx="0"/>
          </p:cNvCxnSpPr>
          <p:nvPr/>
        </p:nvCxnSpPr>
        <p:spPr bwMode="auto">
          <a:xfrm rot="16200000" flipH="1">
            <a:off x="4932086" y="4886047"/>
            <a:ext cx="864155" cy="1079499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0" name="AutoShape 8">
            <a:extLst>
              <a:ext uri="{FF2B5EF4-FFF2-40B4-BE49-F238E27FC236}">
                <a16:creationId xmlns:a16="http://schemas.microsoft.com/office/drawing/2014/main" id="{1C5971E6-027B-10F6-F15B-E6D16E188545}"/>
              </a:ext>
            </a:extLst>
          </p:cNvPr>
          <p:cNvCxnSpPr>
            <a:cxnSpLocks noChangeShapeType="1"/>
            <a:stCxn id="120836" idx="2"/>
            <a:endCxn id="120837" idx="0"/>
          </p:cNvCxnSpPr>
          <p:nvPr/>
        </p:nvCxnSpPr>
        <p:spPr bwMode="auto">
          <a:xfrm flipH="1">
            <a:off x="4514058" y="4230689"/>
            <a:ext cx="6350" cy="1679575"/>
          </a:xfrm>
          <a:prstGeom prst="straightConnector1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841" name="Text Box 9">
            <a:extLst>
              <a:ext uri="{FF2B5EF4-FFF2-40B4-BE49-F238E27FC236}">
                <a16:creationId xmlns:a16="http://schemas.microsoft.com/office/drawing/2014/main" id="{D0918094-6E29-E7BD-F7D0-F74D6CC50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2898775"/>
            <a:ext cx="1892300" cy="646331"/>
          </a:xfrm>
          <a:prstGeom prst="rect">
            <a:avLst/>
          </a:prstGeom>
          <a:solidFill>
            <a:srgbClr val="FF99CC"/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2b.  Squeeze to Foliate</a:t>
            </a:r>
          </a:p>
        </p:txBody>
      </p:sp>
      <p:cxnSp>
        <p:nvCxnSpPr>
          <p:cNvPr id="120842" name="AutoShape 10">
            <a:extLst>
              <a:ext uri="{FF2B5EF4-FFF2-40B4-BE49-F238E27FC236}">
                <a16:creationId xmlns:a16="http://schemas.microsoft.com/office/drawing/2014/main" id="{288A7B4F-36B7-4E1C-C6B8-85717A54336E}"/>
              </a:ext>
            </a:extLst>
          </p:cNvPr>
          <p:cNvCxnSpPr>
            <a:cxnSpLocks noChangeShapeType="1"/>
            <a:stCxn id="120835" idx="2"/>
            <a:endCxn id="120841" idx="0"/>
          </p:cNvCxnSpPr>
          <p:nvPr/>
        </p:nvCxnSpPr>
        <p:spPr bwMode="auto">
          <a:xfrm rot="16200000" flipH="1">
            <a:off x="5681267" y="2020491"/>
            <a:ext cx="649287" cy="110728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3" name="Text Box 11">
            <a:extLst>
              <a:ext uri="{FF2B5EF4-FFF2-40B4-BE49-F238E27FC236}">
                <a16:creationId xmlns:a16="http://schemas.microsoft.com/office/drawing/2014/main" id="{9BEBF317-1F23-10B6-CE72-085ACF5FE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1" y="4624388"/>
            <a:ext cx="2917825" cy="369332"/>
          </a:xfrm>
          <a:prstGeom prst="rect">
            <a:avLst/>
          </a:prstGeom>
          <a:solidFill>
            <a:srgbClr val="FF99CC"/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3.  Cool &amp; (Re)-Crystallize</a:t>
            </a:r>
          </a:p>
        </p:txBody>
      </p:sp>
      <p:cxnSp>
        <p:nvCxnSpPr>
          <p:cNvPr id="120844" name="AutoShape 12">
            <a:extLst>
              <a:ext uri="{FF2B5EF4-FFF2-40B4-BE49-F238E27FC236}">
                <a16:creationId xmlns:a16="http://schemas.microsoft.com/office/drawing/2014/main" id="{E6815DC8-2F29-D608-E48D-34B3C1E05605}"/>
              </a:ext>
            </a:extLst>
          </p:cNvPr>
          <p:cNvCxnSpPr>
            <a:cxnSpLocks noChangeShapeType="1"/>
            <a:stCxn id="120836" idx="2"/>
            <a:endCxn id="120843" idx="0"/>
          </p:cNvCxnSpPr>
          <p:nvPr/>
        </p:nvCxnSpPr>
        <p:spPr bwMode="auto">
          <a:xfrm rot="16200000" flipH="1">
            <a:off x="5237561" y="3513535"/>
            <a:ext cx="393700" cy="1828006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5" name="AutoShape 13">
            <a:extLst>
              <a:ext uri="{FF2B5EF4-FFF2-40B4-BE49-F238E27FC236}">
                <a16:creationId xmlns:a16="http://schemas.microsoft.com/office/drawing/2014/main" id="{C7D7FDF1-2C4C-2965-F255-6B7607E76FD0}"/>
              </a:ext>
            </a:extLst>
          </p:cNvPr>
          <p:cNvCxnSpPr>
            <a:cxnSpLocks noChangeShapeType="1"/>
            <a:stCxn id="120841" idx="2"/>
            <a:endCxn id="120843" idx="0"/>
          </p:cNvCxnSpPr>
          <p:nvPr/>
        </p:nvCxnSpPr>
        <p:spPr bwMode="auto">
          <a:xfrm rot="5400000">
            <a:off x="5914341" y="3979179"/>
            <a:ext cx="1079282" cy="211136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6" name="Text Box 14">
            <a:extLst>
              <a:ext uri="{FF2B5EF4-FFF2-40B4-BE49-F238E27FC236}">
                <a16:creationId xmlns:a16="http://schemas.microsoft.com/office/drawing/2014/main" id="{04717A9D-4816-822B-01DC-C6269671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5857875"/>
            <a:ext cx="2438400" cy="369332"/>
          </a:xfrm>
          <a:prstGeom prst="rect">
            <a:avLst/>
          </a:prstGeom>
          <a:solidFill>
            <a:srgbClr val="FF99CC"/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4.  Metamorphic Rock</a:t>
            </a:r>
          </a:p>
        </p:txBody>
      </p:sp>
      <p:pic>
        <p:nvPicPr>
          <p:cNvPr id="120847" name="Picture 15">
            <a:extLst>
              <a:ext uri="{FF2B5EF4-FFF2-40B4-BE49-F238E27FC236}">
                <a16:creationId xmlns:a16="http://schemas.microsoft.com/office/drawing/2014/main" id="{909A5DAC-B37F-7897-33DA-F0468943D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835275"/>
            <a:ext cx="3557588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8" name="Text Box 16">
            <a:extLst>
              <a:ext uri="{FF2B5EF4-FFF2-40B4-BE49-F238E27FC236}">
                <a16:creationId xmlns:a16="http://schemas.microsoft.com/office/drawing/2014/main" id="{DB1B4313-FCAD-1B9B-F98F-CB00719B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225" y="5407026"/>
            <a:ext cx="183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/>
              <a:t>Gneiss </a:t>
            </a:r>
            <a:r>
              <a:rPr lang="en-US" altLang="en-US" sz="1600"/>
              <a:t>(foliated)</a:t>
            </a:r>
          </a:p>
        </p:txBody>
      </p:sp>
      <p:sp>
        <p:nvSpPr>
          <p:cNvPr id="120849" name="Text Box 17">
            <a:extLst>
              <a:ext uri="{FF2B5EF4-FFF2-40B4-BE49-F238E27FC236}">
                <a16:creationId xmlns:a16="http://schemas.microsoft.com/office/drawing/2014/main" id="{C1B9BF34-38DA-4C40-513B-1045C326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1736725"/>
            <a:ext cx="1042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/>
              <a:t>Granite</a:t>
            </a:r>
          </a:p>
          <a:p>
            <a:pPr algn="ctr"/>
            <a:r>
              <a:rPr lang="en-US" altLang="en-US" sz="1600"/>
              <a:t>(Igneous)</a:t>
            </a:r>
          </a:p>
        </p:txBody>
      </p:sp>
      <p:pic>
        <p:nvPicPr>
          <p:cNvPr id="120850" name="Picture 18">
            <a:extLst>
              <a:ext uri="{FF2B5EF4-FFF2-40B4-BE49-F238E27FC236}">
                <a16:creationId xmlns:a16="http://schemas.microsoft.com/office/drawing/2014/main" id="{1AEEC709-39DE-B635-2961-3E3E00299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504"/>
              </a:clrFrom>
              <a:clrTo>
                <a:srgbClr val="0105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654300"/>
            <a:ext cx="410051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51" name="AutoShape 19">
            <a:extLst>
              <a:ext uri="{FF2B5EF4-FFF2-40B4-BE49-F238E27FC236}">
                <a16:creationId xmlns:a16="http://schemas.microsoft.com/office/drawing/2014/main" id="{697BDC8D-E0D4-175C-DD3B-D42931E16F3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899400" y="5410200"/>
            <a:ext cx="1295400" cy="990600"/>
          </a:xfrm>
          <a:prstGeom prst="rightArrow">
            <a:avLst>
              <a:gd name="adj1" fmla="val 50000"/>
              <a:gd name="adj2" fmla="val 4423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FFFF00"/>
                </a:solidFill>
              </a:rPr>
              <a:t>+ HEAT</a:t>
            </a:r>
          </a:p>
        </p:txBody>
      </p:sp>
      <p:sp>
        <p:nvSpPr>
          <p:cNvPr id="120852" name="AutoShape 20">
            <a:extLst>
              <a:ext uri="{FF2B5EF4-FFF2-40B4-BE49-F238E27FC236}">
                <a16:creationId xmlns:a16="http://schemas.microsoft.com/office/drawing/2014/main" id="{0D391175-9107-96E4-8BCF-0B34589B7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025" y="3559176"/>
            <a:ext cx="1295400" cy="790575"/>
          </a:xfrm>
          <a:prstGeom prst="rightArrow">
            <a:avLst>
              <a:gd name="adj1" fmla="val 50000"/>
              <a:gd name="adj2" fmla="val 409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+ Pressure</a:t>
            </a:r>
          </a:p>
        </p:txBody>
      </p:sp>
      <p:sp>
        <p:nvSpPr>
          <p:cNvPr id="120853" name="AutoShape 21">
            <a:extLst>
              <a:ext uri="{FF2B5EF4-FFF2-40B4-BE49-F238E27FC236}">
                <a16:creationId xmlns:a16="http://schemas.microsoft.com/office/drawing/2014/main" id="{02CC52CD-303C-1A01-4CF2-051C7DEE95A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283700" y="3622676"/>
            <a:ext cx="1384300" cy="790575"/>
          </a:xfrm>
          <a:prstGeom prst="rightArrow">
            <a:avLst>
              <a:gd name="adj1" fmla="val 50000"/>
              <a:gd name="adj2" fmla="val 437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+ Pressure</a:t>
            </a:r>
          </a:p>
        </p:txBody>
      </p:sp>
    </p:spTree>
    <p:extLst>
      <p:ext uri="{BB962C8B-B14F-4D97-AF65-F5344CB8AC3E}">
        <p14:creationId xmlns:p14="http://schemas.microsoft.com/office/powerpoint/2010/main" val="16312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00139 -0.211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11285 -0.004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20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09826 -0.0041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20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20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20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nimBg="1"/>
      <p:bldP spid="120836" grpId="0" animBg="1"/>
      <p:bldP spid="120837" grpId="0" animBg="1"/>
      <p:bldP spid="120841" grpId="0" animBg="1"/>
      <p:bldP spid="120843" grpId="0" animBg="1"/>
      <p:bldP spid="120846" grpId="0" animBg="1"/>
      <p:bldP spid="120848" grpId="0"/>
      <p:bldP spid="120849" grpId="0"/>
      <p:bldP spid="120849" grpId="1"/>
      <p:bldP spid="120851" grpId="0" animBg="1"/>
      <p:bldP spid="120851" grpId="1" animBg="1"/>
      <p:bldP spid="120851" grpId="2" animBg="1"/>
      <p:bldP spid="120852" grpId="0" animBg="1"/>
      <p:bldP spid="120852" grpId="1" animBg="1"/>
      <p:bldP spid="120852" grpId="2" animBg="1"/>
      <p:bldP spid="120853" grpId="0" animBg="1"/>
      <p:bldP spid="120853" grpId="1" animBg="1"/>
      <p:bldP spid="12085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8B82D78-0D3F-6209-A3DC-E72263281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b="1" u="sng" dirty="0"/>
              <a:t>Rocks</a:t>
            </a:r>
            <a:r>
              <a:rPr lang="en-US" altLang="en-US" sz="6000" dirty="0"/>
              <a:t> are made from </a:t>
            </a:r>
            <a:r>
              <a:rPr lang="en-US" altLang="en-US" sz="6000" b="1" u="sng" dirty="0"/>
              <a:t>Minerals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079F00F5-B638-BB00-730A-3BFFB8807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Rocks are nothing more than a mixture of different mineral crystals.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1B93E58C-C599-5F65-65F8-070D9C38E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4997450"/>
            <a:ext cx="8716963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         Pyroxene               +             Olivine                   =                     Basalt</a:t>
            </a:r>
          </a:p>
          <a:p>
            <a:pPr>
              <a:spcBef>
                <a:spcPct val="50000"/>
              </a:spcBef>
            </a:pPr>
            <a:r>
              <a:rPr lang="en-US" altLang="en-US" b="1"/>
              <a:t>			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Goudy Stout" panose="0202090407030B020401" pitchFamily="18" charset="0"/>
              </a:rPr>
              <a:t>This  is Oceanic Crust!!!</a:t>
            </a:r>
          </a:p>
        </p:txBody>
      </p:sp>
      <p:pic>
        <p:nvPicPr>
          <p:cNvPr id="84997" name="Picture 5">
            <a:extLst>
              <a:ext uri="{FF2B5EF4-FFF2-40B4-BE49-F238E27FC236}">
                <a16:creationId xmlns:a16="http://schemas.microsoft.com/office/drawing/2014/main" id="{85967983-EB61-5843-2985-E914FB3F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819400"/>
            <a:ext cx="2798763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>
            <a:extLst>
              <a:ext uri="{FF2B5EF4-FFF2-40B4-BE49-F238E27FC236}">
                <a16:creationId xmlns:a16="http://schemas.microsoft.com/office/drawing/2014/main" id="{A645F354-B397-DB4D-7D89-66501CA3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2667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>
            <a:extLst>
              <a:ext uri="{FF2B5EF4-FFF2-40B4-BE49-F238E27FC236}">
                <a16:creationId xmlns:a16="http://schemas.microsoft.com/office/drawing/2014/main" id="{583089CA-AFE3-6665-CEE1-CC42BE70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895600"/>
            <a:ext cx="2805113" cy="20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0" name="Text Box 8">
            <a:extLst>
              <a:ext uri="{FF2B5EF4-FFF2-40B4-BE49-F238E27FC236}">
                <a16:creationId xmlns:a16="http://schemas.microsoft.com/office/drawing/2014/main" id="{F1AFE991-B077-1E76-9A71-A8FD4AE2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2362201"/>
            <a:ext cx="251142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400" b="1">
                <a:solidFill>
                  <a:srgbClr val="FF0000"/>
                </a:solidFill>
              </a:rPr>
              <a:t>***Both minerals combined </a:t>
            </a:r>
          </a:p>
          <a:p>
            <a:pPr algn="ctr"/>
            <a:r>
              <a:rPr lang="en-US" altLang="en-US" sz="1400" b="1">
                <a:solidFill>
                  <a:srgbClr val="FF0000"/>
                </a:solidFill>
              </a:rPr>
              <a:t>make Basalt</a:t>
            </a:r>
          </a:p>
        </p:txBody>
      </p:sp>
      <p:sp>
        <p:nvSpPr>
          <p:cNvPr id="85001" name="Text Box 9">
            <a:extLst>
              <a:ext uri="{FF2B5EF4-FFF2-40B4-BE49-F238E27FC236}">
                <a16:creationId xmlns:a16="http://schemas.microsoft.com/office/drawing/2014/main" id="{B6C62EBF-FFEE-F212-7F91-966A2CA3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34001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(mineral)</a:t>
            </a:r>
          </a:p>
        </p:txBody>
      </p:sp>
      <p:sp>
        <p:nvSpPr>
          <p:cNvPr id="85003" name="Text Box 11">
            <a:extLst>
              <a:ext uri="{FF2B5EF4-FFF2-40B4-BE49-F238E27FC236}">
                <a16:creationId xmlns:a16="http://schemas.microsoft.com/office/drawing/2014/main" id="{E2890B40-1AA3-E6B4-ECA0-BAAFF106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5294313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(mineral)</a:t>
            </a:r>
          </a:p>
        </p:txBody>
      </p:sp>
      <p:sp>
        <p:nvSpPr>
          <p:cNvPr id="85004" name="Text Box 12">
            <a:extLst>
              <a:ext uri="{FF2B5EF4-FFF2-40B4-BE49-F238E27FC236}">
                <a16:creationId xmlns:a16="http://schemas.microsoft.com/office/drawing/2014/main" id="{5FEC0861-AC73-6015-FD11-F5469797C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5334001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(rock)</a:t>
            </a:r>
          </a:p>
        </p:txBody>
      </p:sp>
    </p:spTree>
    <p:extLst>
      <p:ext uri="{BB962C8B-B14F-4D97-AF65-F5344CB8AC3E}">
        <p14:creationId xmlns:p14="http://schemas.microsoft.com/office/powerpoint/2010/main" val="26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 animBg="1"/>
      <p:bldP spid="85001" grpId="0"/>
      <p:bldP spid="85003" grpId="0"/>
      <p:bldP spid="8500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90C8CDCF-3A8F-9360-060A-FF0825F33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1143000"/>
          </a:xfrm>
          <a:solidFill>
            <a:srgbClr val="996600"/>
          </a:solidFill>
        </p:spPr>
        <p:txBody>
          <a:bodyPr/>
          <a:lstStyle/>
          <a:p>
            <a:r>
              <a:rPr lang="en-US" altLang="en-US" sz="4000" u="sng" dirty="0">
                <a:solidFill>
                  <a:schemeClr val="bg1">
                    <a:lumMod val="85000"/>
                  </a:schemeClr>
                </a:solidFill>
                <a:latin typeface="Rockwell Extra Bold" panose="02060903040505020403" pitchFamily="18" charset="0"/>
              </a:rPr>
              <a:t>Pressure</a:t>
            </a:r>
            <a:r>
              <a:rPr lang="en-US" altLang="en-US" sz="4000" dirty="0">
                <a:solidFill>
                  <a:schemeClr val="bg1">
                    <a:lumMod val="85000"/>
                  </a:schemeClr>
                </a:solidFill>
                <a:latin typeface="Rockwell Extra Bold" panose="02060903040505020403" pitchFamily="18" charset="0"/>
              </a:rPr>
              <a:t> and </a:t>
            </a:r>
            <a:r>
              <a:rPr lang="en-US" altLang="en-US" sz="4000" u="sng" dirty="0">
                <a:solidFill>
                  <a:schemeClr val="bg1">
                    <a:lumMod val="85000"/>
                  </a:schemeClr>
                </a:solidFill>
                <a:latin typeface="Rockwell Extra Bold" panose="02060903040505020403" pitchFamily="18" charset="0"/>
              </a:rPr>
              <a:t>Heat</a:t>
            </a:r>
            <a:r>
              <a:rPr lang="en-US" altLang="en-US" sz="4000" dirty="0">
                <a:solidFill>
                  <a:schemeClr val="bg1">
                    <a:lumMod val="85000"/>
                  </a:schemeClr>
                </a:solidFill>
                <a:latin typeface="Rockwell Extra Bold" panose="02060903040505020403" pitchFamily="18" charset="0"/>
              </a:rPr>
              <a:t> lead to Metamorphic Rocks</a:t>
            </a:r>
          </a:p>
        </p:txBody>
      </p:sp>
      <p:pic>
        <p:nvPicPr>
          <p:cNvPr id="105475" name="Picture 3">
            <a:extLst>
              <a:ext uri="{FF2B5EF4-FFF2-40B4-BE49-F238E27FC236}">
                <a16:creationId xmlns:a16="http://schemas.microsoft.com/office/drawing/2014/main" id="{5195CD72-3AC5-310F-718A-92C9BC4C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1"/>
            <a:ext cx="8458200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865BC569-D329-06BE-411D-21460A11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715001"/>
            <a:ext cx="2165350" cy="366713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/>
              <a:t>Crystals are large </a:t>
            </a: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54B7AC10-8156-1A34-75B0-AF260AD9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791201"/>
            <a:ext cx="3892550" cy="3667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/>
              <a:t>Crystals have become “squished”</a:t>
            </a:r>
          </a:p>
        </p:txBody>
      </p:sp>
      <p:sp>
        <p:nvSpPr>
          <p:cNvPr id="105478" name="Text Box 6">
            <a:extLst>
              <a:ext uri="{FF2B5EF4-FFF2-40B4-BE49-F238E27FC236}">
                <a16:creationId xmlns:a16="http://schemas.microsoft.com/office/drawing/2014/main" id="{192AB738-12C7-B1D7-2F91-FB3A434DA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2895600"/>
            <a:ext cx="3460750" cy="6413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/>
              <a:t>The “playing cards” represent</a:t>
            </a:r>
          </a:p>
          <a:p>
            <a:pPr algn="ctr"/>
            <a:r>
              <a:rPr lang="en-US" altLang="en-US" b="1"/>
              <a:t> mineral crystals in a rock!</a:t>
            </a:r>
          </a:p>
        </p:txBody>
      </p:sp>
      <p:sp>
        <p:nvSpPr>
          <p:cNvPr id="105479" name="Line 7">
            <a:extLst>
              <a:ext uri="{FF2B5EF4-FFF2-40B4-BE49-F238E27FC236}">
                <a16:creationId xmlns:a16="http://schemas.microsoft.com/office/drawing/2014/main" id="{80F57E7A-0296-9BEA-1976-FA915FCDEC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581400"/>
            <a:ext cx="2133600" cy="1676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0" name="Line 8">
            <a:extLst>
              <a:ext uri="{FF2B5EF4-FFF2-40B4-BE49-F238E27FC236}">
                <a16:creationId xmlns:a16="http://schemas.microsoft.com/office/drawing/2014/main" id="{60F8B2DB-C351-6EEE-0A6D-CEA51EE618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0600" y="3581400"/>
            <a:ext cx="381000" cy="1828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1" name="Text Box 9">
            <a:extLst>
              <a:ext uri="{FF2B5EF4-FFF2-40B4-BE49-F238E27FC236}">
                <a16:creationId xmlns:a16="http://schemas.microsoft.com/office/drawing/2014/main" id="{840F0827-95B1-B64F-5158-166BB8947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950" y="1676400"/>
            <a:ext cx="3917950" cy="91598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/>
              <a:t>The shoes represent the pressure </a:t>
            </a:r>
          </a:p>
          <a:p>
            <a:pPr algn="ctr"/>
            <a:r>
              <a:rPr lang="en-US" altLang="en-US" b="1"/>
              <a:t>caused by all the rock above</a:t>
            </a:r>
          </a:p>
          <a:p>
            <a:pPr algn="ctr"/>
            <a:r>
              <a:rPr lang="en-US" altLang="en-US" b="1"/>
              <a:t> the crystals</a:t>
            </a:r>
          </a:p>
        </p:txBody>
      </p:sp>
      <p:sp>
        <p:nvSpPr>
          <p:cNvPr id="105482" name="Line 10">
            <a:extLst>
              <a:ext uri="{FF2B5EF4-FFF2-40B4-BE49-F238E27FC236}">
                <a16:creationId xmlns:a16="http://schemas.microsoft.com/office/drawing/2014/main" id="{CD5C3489-4ABC-05FF-9959-8497EE3B6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590800"/>
            <a:ext cx="0" cy="10668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3" name="Line 11">
            <a:extLst>
              <a:ext uri="{FF2B5EF4-FFF2-40B4-BE49-F238E27FC236}">
                <a16:creationId xmlns:a16="http://schemas.microsoft.com/office/drawing/2014/main" id="{EA1283F3-EDDE-6200-00BF-38BA06F52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590800"/>
            <a:ext cx="2438400" cy="22098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  <p:bldP spid="105477" grpId="0" animBg="1"/>
      <p:bldP spid="105478" grpId="0" animBg="1"/>
      <p:bldP spid="10548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ED6E1EE7-90FF-5461-4677-51C38E2636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4926" y="1561604"/>
            <a:ext cx="11017474" cy="4757737"/>
          </a:xfrm>
        </p:spPr>
        <p:txBody>
          <a:bodyPr/>
          <a:lstStyle/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2800" b="1" u="sng" dirty="0"/>
              <a:t>Contact</a:t>
            </a:r>
            <a:r>
              <a:rPr lang="en-US" sz="2800" u="sng" dirty="0"/>
              <a:t> </a:t>
            </a:r>
            <a:r>
              <a:rPr lang="en-US" sz="2800" b="1" u="sng" dirty="0"/>
              <a:t>Metamorphism</a:t>
            </a:r>
          </a:p>
          <a:p>
            <a:pPr marL="36576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Rocks around a magma/lava can be metamorphosed through direct </a:t>
            </a:r>
            <a:r>
              <a:rPr lang="en-US" b="1" dirty="0"/>
              <a:t>contact</a:t>
            </a:r>
            <a:r>
              <a:rPr lang="en-US" dirty="0"/>
              <a:t> with the </a:t>
            </a:r>
            <a:r>
              <a:rPr lang="en-US" b="1" dirty="0"/>
              <a:t>magma/lava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2800" b="1" u="sng" dirty="0"/>
              <a:t>Regional</a:t>
            </a:r>
            <a:r>
              <a:rPr lang="en-US" sz="2800" u="sng" dirty="0"/>
              <a:t> </a:t>
            </a:r>
            <a:r>
              <a:rPr lang="en-US" sz="2800" b="1" u="sng" dirty="0"/>
              <a:t>Metamorphism</a:t>
            </a:r>
          </a:p>
          <a:p>
            <a:pPr marL="365760" lvl="1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/>
              </a:buClr>
              <a:buNone/>
              <a:defRPr/>
            </a:pPr>
            <a:r>
              <a:rPr lang="en-US" dirty="0"/>
              <a:t>Rocks buried deep within the crust can re-crystallize due to extreme </a:t>
            </a:r>
            <a:r>
              <a:rPr lang="en-US" b="1" dirty="0"/>
              <a:t>pressure</a:t>
            </a:r>
            <a:r>
              <a:rPr lang="en-US" dirty="0"/>
              <a:t> during </a:t>
            </a:r>
            <a:r>
              <a:rPr lang="en-US" b="1" dirty="0"/>
              <a:t>mountain</a:t>
            </a:r>
            <a:r>
              <a:rPr lang="en-US" dirty="0"/>
              <a:t> </a:t>
            </a:r>
            <a:r>
              <a:rPr lang="en-US" b="1" dirty="0"/>
              <a:t>building</a:t>
            </a:r>
            <a:r>
              <a:rPr lang="en-US" dirty="0"/>
              <a:t> events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6E12CA8-CB5E-098E-618E-14EBB318A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Types of Metamorphism</a:t>
            </a:r>
            <a:endParaRPr lang="en-US" sz="6100" dirty="0"/>
          </a:p>
        </p:txBody>
      </p:sp>
      <p:pic>
        <p:nvPicPr>
          <p:cNvPr id="68612" name="Picture 7" descr="http://gsi.ir/Images/Training/l1p5.gif">
            <a:extLst>
              <a:ext uri="{FF2B5EF4-FFF2-40B4-BE49-F238E27FC236}">
                <a16:creationId xmlns:a16="http://schemas.microsoft.com/office/drawing/2014/main" id="{1667439E-2443-2F22-2286-7CABE73B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79" y="4162097"/>
            <a:ext cx="9605140" cy="269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34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B2F7-D3F1-BB47-79D1-EA328A48727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Contact Metamorphism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4F3A38D8-8531-5487-215D-17D460169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0972799" cy="1806575"/>
          </a:xfrm>
        </p:spPr>
        <p:txBody>
          <a:bodyPr/>
          <a:lstStyle/>
          <a:p>
            <a:pPr eaLnBrk="1" hangingPunct="1"/>
            <a:r>
              <a:rPr lang="en-US" altLang="en-US" sz="2800" b="1" u="sng" dirty="0"/>
              <a:t>Contact Metamorphism </a:t>
            </a:r>
            <a:r>
              <a:rPr lang="en-US" altLang="en-US" sz="2800" dirty="0"/>
              <a:t>– heated by nearby magma</a:t>
            </a:r>
          </a:p>
          <a:p>
            <a:pPr eaLnBrk="1" hangingPunct="1"/>
            <a:r>
              <a:rPr lang="en-US" altLang="en-US" sz="2800" dirty="0"/>
              <a:t>Increased temperature changes the composition of the rock, minerals are changed into new minerals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/>
          </a:p>
        </p:txBody>
      </p:sp>
      <p:pic>
        <p:nvPicPr>
          <p:cNvPr id="22532" name="Picture 2" descr="hornfels">
            <a:extLst>
              <a:ext uri="{FF2B5EF4-FFF2-40B4-BE49-F238E27FC236}">
                <a16:creationId xmlns:a16="http://schemas.microsoft.com/office/drawing/2014/main" id="{94272B77-EC0D-9A15-BB46-153A4A673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718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63DB1-F4BA-F053-F0D9-064302CFDC11}"/>
              </a:ext>
            </a:extLst>
          </p:cNvPr>
          <p:cNvSpPr/>
          <p:nvPr/>
        </p:nvSpPr>
        <p:spPr>
          <a:xfrm>
            <a:off x="1676400" y="5334001"/>
            <a:ext cx="495300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 err="1">
                <a:solidFill>
                  <a:srgbClr val="FFFF00"/>
                </a:solidFill>
              </a:rPr>
              <a:t>Hornfels</a:t>
            </a:r>
            <a:r>
              <a:rPr lang="en-US" sz="2400" dirty="0"/>
              <a:t> is a fine-grained non-foliated metamorphic rock produced by contact metamorphism </a:t>
            </a:r>
          </a:p>
        </p:txBody>
      </p:sp>
      <p:pic>
        <p:nvPicPr>
          <p:cNvPr id="22536" name="Picture 4" descr="http://www.windows.ucar.edu/earth/geology/images/meta_contact2.gif">
            <a:extLst>
              <a:ext uri="{FF2B5EF4-FFF2-40B4-BE49-F238E27FC236}">
                <a16:creationId xmlns:a16="http://schemas.microsoft.com/office/drawing/2014/main" id="{B6ECD086-F545-4ABF-503A-1A1518F0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52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DB5A-4EFF-17FF-3E0A-7530E65003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Regional Metamorphism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D0CDA8E7-18FD-6A98-5D8B-AF074BF6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72" y="1774826"/>
            <a:ext cx="5638800" cy="4778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b="1" u="sng" dirty="0"/>
              <a:t>Regional Metamorphism </a:t>
            </a:r>
            <a:r>
              <a:rPr lang="en-US" altLang="en-US" dirty="0"/>
              <a:t>– pressure builds up in rocks that is deep within the Earth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/>
              <a:t>Large pieces of the Earth’s crust collide and the rock is deformed and chemically changed by heat and pressure</a:t>
            </a:r>
          </a:p>
        </p:txBody>
      </p:sp>
      <p:pic>
        <p:nvPicPr>
          <p:cNvPr id="23556" name="Picture 2" descr="http://www.windows.ucar.edu/earth/geology/images/regional_meta.gif">
            <a:extLst>
              <a:ext uri="{FF2B5EF4-FFF2-40B4-BE49-F238E27FC236}">
                <a16:creationId xmlns:a16="http://schemas.microsoft.com/office/drawing/2014/main" id="{C32B8FC9-556F-E0F4-5B6A-07143CEF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76400"/>
            <a:ext cx="2514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04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A434-1FCF-5E05-A5AB-4EE9E42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7" y="152400"/>
            <a:ext cx="11089178" cy="1251062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Textures of Metamorphic Rocks</a:t>
            </a:r>
            <a:endParaRPr lang="en-US" sz="6000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A2054-E356-62F9-2935-3DD140B905F7}"/>
              </a:ext>
            </a:extLst>
          </p:cNvPr>
          <p:cNvSpPr txBox="1">
            <a:spLocks/>
          </p:cNvSpPr>
          <p:nvPr/>
        </p:nvSpPr>
        <p:spPr>
          <a:xfrm>
            <a:off x="1366040" y="1774826"/>
            <a:ext cx="8229600" cy="4625975"/>
          </a:xfrm>
          <a:prstGeom prst="rect">
            <a:avLst/>
          </a:prstGeom>
        </p:spPr>
        <p:txBody>
          <a:bodyPr/>
          <a:lstStyle/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Foliated</a:t>
            </a:r>
          </a:p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3200" dirty="0"/>
          </a:p>
          <a:p>
            <a:pPr marL="576263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Non-foliated</a:t>
            </a:r>
            <a:endParaRPr lang="en-US" sz="3200" dirty="0">
              <a:latin typeface="+mn-lt"/>
            </a:endParaRPr>
          </a:p>
          <a:p>
            <a:pPr marL="11906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31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1858F7BF-D6E2-63D0-C22A-56619DC36B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7559" y="1719264"/>
            <a:ext cx="11004331" cy="4829175"/>
          </a:xfrm>
        </p:spPr>
        <p:txBody>
          <a:bodyPr>
            <a:noAutofit/>
          </a:bodyPr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/>
              <a:t>Foliated</a:t>
            </a:r>
            <a:r>
              <a:rPr lang="en-US" sz="2800" dirty="0"/>
              <a:t>: Rock has mineral crystals arranged in </a:t>
            </a:r>
            <a:r>
              <a:rPr lang="en-US" sz="2800" b="1" dirty="0"/>
              <a:t>layers</a:t>
            </a:r>
            <a:r>
              <a:rPr lang="en-US" sz="2800" dirty="0"/>
              <a:t> or parallel </a:t>
            </a:r>
            <a:r>
              <a:rPr lang="en-US" sz="2800" b="1" dirty="0"/>
              <a:t>bands</a:t>
            </a:r>
            <a:r>
              <a:rPr lang="en-US" sz="2800" dirty="0"/>
              <a:t>.</a:t>
            </a:r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dirty="0"/>
              <a:t>Mineral Alignment: </a:t>
            </a:r>
            <a:r>
              <a:rPr lang="en-US" b="1" dirty="0"/>
              <a:t>Schist</a:t>
            </a:r>
            <a:r>
              <a:rPr lang="en-US" dirty="0"/>
              <a:t>, Slate, &amp; Banding: </a:t>
            </a:r>
            <a:r>
              <a:rPr lang="en-US" b="1" dirty="0"/>
              <a:t>Gneiss</a:t>
            </a:r>
            <a:r>
              <a:rPr lang="en-US" dirty="0"/>
              <a:t> </a:t>
            </a:r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endParaRPr lang="en-US" dirty="0"/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endParaRPr lang="en-US" sz="2400" dirty="0"/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endParaRPr lang="en-US" sz="2400" dirty="0"/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endParaRPr lang="en-US" sz="2400" dirty="0"/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endParaRPr lang="en-US" sz="2400" dirty="0"/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/>
            </a:pPr>
            <a:endParaRPr lang="en-US" sz="2400" dirty="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860B80EA-C8D6-A890-C21B-A7BFE28F2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559" y="228600"/>
            <a:ext cx="11004331" cy="1143000"/>
          </a:xfrm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Foliated Texture</a:t>
            </a:r>
            <a:endParaRPr lang="en-US" sz="4000" dirty="0"/>
          </a:p>
        </p:txBody>
      </p:sp>
      <p:pic>
        <p:nvPicPr>
          <p:cNvPr id="70660" name="Picture 7" descr="http://www.stonetohome.com/media/gbu0/prodlg/Plum%20Ridge%20Slate.jpg">
            <a:extLst>
              <a:ext uri="{FF2B5EF4-FFF2-40B4-BE49-F238E27FC236}">
                <a16:creationId xmlns:a16="http://schemas.microsoft.com/office/drawing/2014/main" id="{36187E1E-226B-2623-47E1-01EAF4C5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565" y="2859466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9" descr="https://encrypted-tbn0.gstatic.com/images?q=tbn:ANd9GcRMIuCH5BAghWCcXIOkd7Jot0bToQF-VJwsPZbb2MGuJwHey_nrBw">
            <a:extLst>
              <a:ext uri="{FF2B5EF4-FFF2-40B4-BE49-F238E27FC236}">
                <a16:creationId xmlns:a16="http://schemas.microsoft.com/office/drawing/2014/main" id="{9C83A233-D857-1663-6A40-E99DAE54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565" y="3978703"/>
            <a:ext cx="1066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 descr="http://0.tqn.com/d/geology/1/0/x/E/1/NYCschist.jpg">
            <a:extLst>
              <a:ext uri="{FF2B5EF4-FFF2-40B4-BE49-F238E27FC236}">
                <a16:creationId xmlns:a16="http://schemas.microsoft.com/office/drawing/2014/main" id="{9E87C395-9019-C0EA-6740-004106EE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766" y="5040964"/>
            <a:ext cx="1166813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3" descr="http://3.bp.blogspot.com/-grTk28_iHkE/UI7u5wOMy1I/AAAAAAAAAE4/ERJTr_F5LAo/s1600/gneiss.JPG">
            <a:extLst>
              <a:ext uri="{FF2B5EF4-FFF2-40B4-BE49-F238E27FC236}">
                <a16:creationId xmlns:a16="http://schemas.microsoft.com/office/drawing/2014/main" id="{C191ED9F-5480-0E19-1DD3-4687825C7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955" y="6022165"/>
            <a:ext cx="9144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4">
            <a:extLst>
              <a:ext uri="{FF2B5EF4-FFF2-40B4-BE49-F238E27FC236}">
                <a16:creationId xmlns:a16="http://schemas.microsoft.com/office/drawing/2014/main" id="{6083E1E7-C40B-FD92-01A0-CD13A1E20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0" y="3251199"/>
            <a:ext cx="9327931" cy="360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141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4F20-2F0E-EBCC-8C2C-A1B791BEEC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Foliated Texture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BAA8CF95-5079-A240-01CD-B4F612A69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1" y="1600201"/>
            <a:ext cx="10778359" cy="1349375"/>
          </a:xfrm>
        </p:spPr>
        <p:txBody>
          <a:bodyPr/>
          <a:lstStyle/>
          <a:p>
            <a:pPr eaLnBrk="1" hangingPunct="1"/>
            <a:r>
              <a:rPr lang="en-US" altLang="en-US" b="1" u="sng" dirty="0"/>
              <a:t>Foliated</a:t>
            </a:r>
            <a:r>
              <a:rPr lang="en-US" altLang="en-US" dirty="0"/>
              <a:t> -  contain aligned grains of flat minerals</a:t>
            </a:r>
          </a:p>
        </p:txBody>
      </p:sp>
      <p:pic>
        <p:nvPicPr>
          <p:cNvPr id="24580" name="Picture 2" descr="gneiss">
            <a:extLst>
              <a:ext uri="{FF2B5EF4-FFF2-40B4-BE49-F238E27FC236}">
                <a16:creationId xmlns:a16="http://schemas.microsoft.com/office/drawing/2014/main" id="{F1D7597A-4EE3-07B2-4054-F4BCF89AE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BD3971-960E-359C-746A-4C34AE063790}"/>
              </a:ext>
            </a:extLst>
          </p:cNvPr>
          <p:cNvSpPr/>
          <p:nvPr/>
        </p:nvSpPr>
        <p:spPr>
          <a:xfrm>
            <a:off x="1905000" y="2767548"/>
            <a:ext cx="2971800" cy="37856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</a:rPr>
              <a:t>Gneiss</a:t>
            </a:r>
            <a:r>
              <a:rPr lang="en-US" sz="2400" dirty="0"/>
              <a:t> is foliated metamorphic rock that has a banded appearance and is made up of granular mineral grains.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It typically contains abundant quartz or feldspar minerals. </a:t>
            </a:r>
          </a:p>
        </p:txBody>
      </p:sp>
    </p:spTree>
    <p:extLst>
      <p:ext uri="{BB962C8B-B14F-4D97-AF65-F5344CB8AC3E}">
        <p14:creationId xmlns:p14="http://schemas.microsoft.com/office/powerpoint/2010/main" val="384814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5B4D6895-F789-3BD6-037C-05C4EF783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dirty="0">
                <a:solidFill>
                  <a:schemeClr val="bg1">
                    <a:lumMod val="75000"/>
                  </a:schemeClr>
                </a:solidFill>
              </a:rPr>
              <a:t>Foliation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008D18CC-6796-B19E-5BC4-577094192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Mineral crystals aligned in parallel layers. </a:t>
            </a:r>
          </a:p>
        </p:txBody>
      </p:sp>
      <p:pic>
        <p:nvPicPr>
          <p:cNvPr id="77829" name="Picture 5">
            <a:extLst>
              <a:ext uri="{FF2B5EF4-FFF2-40B4-BE49-F238E27FC236}">
                <a16:creationId xmlns:a16="http://schemas.microsoft.com/office/drawing/2014/main" id="{B5280BD1-9AF4-7710-DA89-EF078F759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8214"/>
            <a:ext cx="7315200" cy="46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>
            <a:extLst>
              <a:ext uri="{FF2B5EF4-FFF2-40B4-BE49-F238E27FC236}">
                <a16:creationId xmlns:a16="http://schemas.microsoft.com/office/drawing/2014/main" id="{01F77821-4E4C-013D-53F0-0CF0A0A07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4953000"/>
            <a:ext cx="2914650" cy="915988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</a:rPr>
              <a:t>Notice that the crystals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</a:rPr>
              <a:t>have been squished into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</a:rPr>
              <a:t>mostly straight lines.</a:t>
            </a:r>
          </a:p>
        </p:txBody>
      </p:sp>
      <p:sp>
        <p:nvSpPr>
          <p:cNvPr id="77831" name="Freeform 7">
            <a:extLst>
              <a:ext uri="{FF2B5EF4-FFF2-40B4-BE49-F238E27FC236}">
                <a16:creationId xmlns:a16="http://schemas.microsoft.com/office/drawing/2014/main" id="{31207821-B47B-4193-4198-9EF219488DF8}"/>
              </a:ext>
            </a:extLst>
          </p:cNvPr>
          <p:cNvSpPr>
            <a:spLocks/>
          </p:cNvSpPr>
          <p:nvPr/>
        </p:nvSpPr>
        <p:spPr bwMode="auto">
          <a:xfrm>
            <a:off x="3733800" y="3657600"/>
            <a:ext cx="5334000" cy="1828800"/>
          </a:xfrm>
          <a:custGeom>
            <a:avLst/>
            <a:gdLst>
              <a:gd name="T0" fmla="*/ 0 w 3360"/>
              <a:gd name="T1" fmla="*/ 1152 h 1152"/>
              <a:gd name="T2" fmla="*/ 960 w 3360"/>
              <a:gd name="T3" fmla="*/ 1056 h 1152"/>
              <a:gd name="T4" fmla="*/ 1392 w 3360"/>
              <a:gd name="T5" fmla="*/ 816 h 1152"/>
              <a:gd name="T6" fmla="*/ 1872 w 3360"/>
              <a:gd name="T7" fmla="*/ 720 h 1152"/>
              <a:gd name="T8" fmla="*/ 2352 w 3360"/>
              <a:gd name="T9" fmla="*/ 528 h 1152"/>
              <a:gd name="T10" fmla="*/ 2832 w 3360"/>
              <a:gd name="T11" fmla="*/ 288 h 1152"/>
              <a:gd name="T12" fmla="*/ 3360 w 3360"/>
              <a:gd name="T13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0" h="1152">
                <a:moveTo>
                  <a:pt x="0" y="1152"/>
                </a:moveTo>
                <a:cubicBezTo>
                  <a:pt x="364" y="1132"/>
                  <a:pt x="728" y="1112"/>
                  <a:pt x="960" y="1056"/>
                </a:cubicBezTo>
                <a:cubicBezTo>
                  <a:pt x="1192" y="1000"/>
                  <a:pt x="1240" y="872"/>
                  <a:pt x="1392" y="816"/>
                </a:cubicBezTo>
                <a:cubicBezTo>
                  <a:pt x="1544" y="760"/>
                  <a:pt x="1712" y="768"/>
                  <a:pt x="1872" y="720"/>
                </a:cubicBezTo>
                <a:cubicBezTo>
                  <a:pt x="2032" y="672"/>
                  <a:pt x="2192" y="600"/>
                  <a:pt x="2352" y="528"/>
                </a:cubicBezTo>
                <a:cubicBezTo>
                  <a:pt x="2512" y="456"/>
                  <a:pt x="2664" y="376"/>
                  <a:pt x="2832" y="288"/>
                </a:cubicBezTo>
                <a:cubicBezTo>
                  <a:pt x="3000" y="200"/>
                  <a:pt x="3180" y="100"/>
                  <a:pt x="3360" y="0"/>
                </a:cubicBezTo>
              </a:path>
            </a:pathLst>
          </a:custGeom>
          <a:noFill/>
          <a:ln w="50800" cap="flat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Line 8">
            <a:extLst>
              <a:ext uri="{FF2B5EF4-FFF2-40B4-BE49-F238E27FC236}">
                <a16:creationId xmlns:a16="http://schemas.microsoft.com/office/drawing/2014/main" id="{2FCA4197-FA22-FA97-6309-E6D28BD84C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01000" y="4343400"/>
            <a:ext cx="3810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778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778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A920AFD6-EC8E-C2CA-1864-97975AF6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610600" cy="64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30" name="Line 10">
            <a:extLst>
              <a:ext uri="{FF2B5EF4-FFF2-40B4-BE49-F238E27FC236}">
                <a16:creationId xmlns:a16="http://schemas.microsoft.com/office/drawing/2014/main" id="{F4F46052-9F84-0BEB-F194-4ADB1F0F1E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4800" y="2514600"/>
            <a:ext cx="13716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9" name="Line 9">
            <a:extLst>
              <a:ext uri="{FF2B5EF4-FFF2-40B4-BE49-F238E27FC236}">
                <a16:creationId xmlns:a16="http://schemas.microsoft.com/office/drawing/2014/main" id="{2794CE86-0EE3-7756-3BE1-966F4C356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209800"/>
            <a:ext cx="12954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F607CCC5-433A-D5D8-E80E-3F4437B6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5943600"/>
            <a:ext cx="2882900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 u="sng">
                <a:solidFill>
                  <a:srgbClr val="33CC33"/>
                </a:solidFill>
              </a:rPr>
              <a:t>Granite</a:t>
            </a:r>
            <a:r>
              <a:rPr lang="en-US" altLang="en-US" b="1"/>
              <a:t>=large, randomly </a:t>
            </a:r>
          </a:p>
          <a:p>
            <a:pPr algn="ctr"/>
            <a:r>
              <a:rPr lang="en-US" altLang="en-US" b="1"/>
              <a:t>located crystals</a:t>
            </a:r>
          </a:p>
        </p:txBody>
      </p:sp>
      <p:sp>
        <p:nvSpPr>
          <p:cNvPr id="107524" name="Text Box 4">
            <a:extLst>
              <a:ext uri="{FF2B5EF4-FFF2-40B4-BE49-F238E27FC236}">
                <a16:creationId xmlns:a16="http://schemas.microsoft.com/office/drawing/2014/main" id="{3B1B6DCF-360A-1287-14E3-AC1A686E4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5943600"/>
            <a:ext cx="2603500" cy="64135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 u="sng">
                <a:solidFill>
                  <a:srgbClr val="0000FF"/>
                </a:solidFill>
              </a:rPr>
              <a:t>Gneiss</a:t>
            </a:r>
            <a:r>
              <a:rPr lang="en-US" altLang="en-US" b="1"/>
              <a:t>=smaller, lined </a:t>
            </a:r>
          </a:p>
          <a:p>
            <a:pPr algn="ctr"/>
            <a:r>
              <a:rPr lang="en-US" altLang="en-US" b="1"/>
              <a:t>up crystals</a:t>
            </a: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C3A9E250-07A7-FBF6-8024-4A7A2487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00"/>
            <a:ext cx="1746250" cy="915988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</a:rPr>
              <a:t>Crystals are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</a:rPr>
              <a:t>Random in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</a:rPr>
              <a:t>their locations</a:t>
            </a:r>
          </a:p>
        </p:txBody>
      </p:sp>
      <p:sp>
        <p:nvSpPr>
          <p:cNvPr id="107526" name="Text Box 6">
            <a:extLst>
              <a:ext uri="{FF2B5EF4-FFF2-40B4-BE49-F238E27FC236}">
                <a16:creationId xmlns:a16="http://schemas.microsoft.com/office/drawing/2014/main" id="{FD9E6D28-3AF1-D11C-9593-0C4EF0026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371601"/>
            <a:ext cx="1676400" cy="119062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</a:rPr>
              <a:t>Crystals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</a:rPr>
              <a:t>line up in mostly straight lines</a:t>
            </a:r>
          </a:p>
        </p:txBody>
      </p:sp>
      <p:sp>
        <p:nvSpPr>
          <p:cNvPr id="107527" name="AutoShape 7">
            <a:extLst>
              <a:ext uri="{FF2B5EF4-FFF2-40B4-BE49-F238E27FC236}">
                <a16:creationId xmlns:a16="http://schemas.microsoft.com/office/drawing/2014/main" id="{3FE31F8A-FA94-6BA7-42E9-5625E447D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172201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becomes</a:t>
            </a:r>
          </a:p>
        </p:txBody>
      </p:sp>
      <p:sp>
        <p:nvSpPr>
          <p:cNvPr id="107531" name="AutoShape 11">
            <a:extLst>
              <a:ext uri="{FF2B5EF4-FFF2-40B4-BE49-F238E27FC236}">
                <a16:creationId xmlns:a16="http://schemas.microsoft.com/office/drawing/2014/main" id="{873EA67A-47E9-6528-CCA9-A9F9239BFC2A}"/>
              </a:ext>
            </a:extLst>
          </p:cNvPr>
          <p:cNvSpPr>
            <a:spLocks noChangeArrowheads="1"/>
          </p:cNvSpPr>
          <p:nvPr/>
        </p:nvSpPr>
        <p:spPr bwMode="auto">
          <a:xfrm rot="1969016">
            <a:off x="1676400" y="2667000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rgbClr val="FFFF00"/>
                </a:solidFill>
              </a:rPr>
              <a:t>HEAT</a:t>
            </a:r>
          </a:p>
        </p:txBody>
      </p:sp>
      <p:sp>
        <p:nvSpPr>
          <p:cNvPr id="107535" name="AutoShape 15">
            <a:extLst>
              <a:ext uri="{FF2B5EF4-FFF2-40B4-BE49-F238E27FC236}">
                <a16:creationId xmlns:a16="http://schemas.microsoft.com/office/drawing/2014/main" id="{FE87BDF4-1528-51AE-4D03-7D47985BDDF1}"/>
              </a:ext>
            </a:extLst>
          </p:cNvPr>
          <p:cNvSpPr>
            <a:spLocks noChangeArrowheads="1"/>
          </p:cNvSpPr>
          <p:nvPr/>
        </p:nvSpPr>
        <p:spPr bwMode="auto">
          <a:xfrm rot="19787715">
            <a:off x="1774825" y="5591176"/>
            <a:ext cx="1295400" cy="790575"/>
          </a:xfrm>
          <a:prstGeom prst="rightArrow">
            <a:avLst>
              <a:gd name="adj1" fmla="val 50000"/>
              <a:gd name="adj2" fmla="val 409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26370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8622E-6 L 0.2125 0.271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1359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8.41813E-7 L 0.18507 -0.1394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-69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/>
      <p:bldP spid="107524" grpId="0" animBg="1"/>
      <p:bldP spid="107525" grpId="0" animBg="1"/>
      <p:bldP spid="107526" grpId="0" animBg="1"/>
      <p:bldP spid="107527" grpId="0" animBg="1"/>
      <p:bldP spid="107531" grpId="0" animBg="1"/>
      <p:bldP spid="107531" grpId="1" animBg="1"/>
      <p:bldP spid="107535" grpId="0" animBg="1"/>
      <p:bldP spid="10753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215A09-15AE-39D8-7291-C7C543175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/>
              <a:t>Non-Foliated/</a:t>
            </a:r>
            <a:r>
              <a:rPr lang="en-US" sz="2800" dirty="0" err="1"/>
              <a:t>Unfoliated</a:t>
            </a:r>
            <a:r>
              <a:rPr lang="en-US" sz="2800" dirty="0"/>
              <a:t>: Rock </a:t>
            </a:r>
            <a:r>
              <a:rPr lang="en-US" sz="2800" b="1" dirty="0"/>
              <a:t>does</a:t>
            </a:r>
            <a:r>
              <a:rPr lang="en-US" sz="2800" dirty="0"/>
              <a:t> </a:t>
            </a:r>
            <a:r>
              <a:rPr lang="en-US" sz="2800" b="1" dirty="0"/>
              <a:t>not</a:t>
            </a:r>
            <a:r>
              <a:rPr lang="en-US" sz="2800" dirty="0"/>
              <a:t> have mineral crystals arranged in </a:t>
            </a:r>
            <a:r>
              <a:rPr lang="en-US" sz="2800" b="1" dirty="0"/>
              <a:t>layers</a:t>
            </a:r>
            <a:r>
              <a:rPr lang="en-US" sz="2800" dirty="0"/>
              <a:t>; </a:t>
            </a:r>
            <a:r>
              <a:rPr lang="en-US" sz="2800" b="1" dirty="0"/>
              <a:t>do</a:t>
            </a:r>
            <a:r>
              <a:rPr lang="en-US" sz="2800" dirty="0"/>
              <a:t> </a:t>
            </a:r>
            <a:r>
              <a:rPr lang="en-US" sz="2800" b="1" dirty="0"/>
              <a:t>not</a:t>
            </a:r>
            <a:r>
              <a:rPr lang="en-US" sz="2800" dirty="0"/>
              <a:t> break in layers/sheets</a:t>
            </a:r>
          </a:p>
          <a:p>
            <a:pPr marL="708343" lvl="1" indent="-342900" eaLnBrk="1" fontAlgn="auto" hangingPunct="1">
              <a:spcAft>
                <a:spcPts val="0"/>
              </a:spcAft>
              <a:buClr>
                <a:schemeClr val="accent1"/>
              </a:buClr>
              <a:buFont typeface="+mj-lt"/>
              <a:buAutoNum type="arabicParenR"/>
              <a:defRPr/>
            </a:pPr>
            <a:r>
              <a:rPr lang="en-US" sz="2400" b="1" dirty="0"/>
              <a:t>Marble</a:t>
            </a:r>
            <a:r>
              <a:rPr lang="en-US" sz="2400" dirty="0"/>
              <a:t>, Quartzite, Anthracite Coal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D226B2-F746-5486-8D58-F9DBC7DA90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Non-foliated</a:t>
            </a:r>
            <a:r>
              <a:rPr lang="en-US" altLang="en-US" sz="6000" dirty="0">
                <a:solidFill>
                  <a:srgbClr val="FFFFFF">
                    <a:lumMod val="75000"/>
                  </a:srgbClr>
                </a:solidFill>
                <a:latin typeface="Arial"/>
              </a:rPr>
              <a:t> Texture</a:t>
            </a:r>
            <a:endParaRPr lang="en-US" dirty="0"/>
          </a:p>
        </p:txBody>
      </p:sp>
      <p:pic>
        <p:nvPicPr>
          <p:cNvPr id="72708" name="Picture 7" descr="Quartzite%25203">
            <a:hlinkClick r:id="rId2"/>
            <a:extLst>
              <a:ext uri="{FF2B5EF4-FFF2-40B4-BE49-F238E27FC236}">
                <a16:creationId xmlns:a16="http://schemas.microsoft.com/office/drawing/2014/main" id="{93E7AAEF-58F7-9288-9BF1-EAC7E6C9E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224" y="5348289"/>
            <a:ext cx="8112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1">
            <a:extLst>
              <a:ext uri="{FF2B5EF4-FFF2-40B4-BE49-F238E27FC236}">
                <a16:creationId xmlns:a16="http://schemas.microsoft.com/office/drawing/2014/main" id="{5E4611DC-3127-1421-30E0-7933FE0F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3247697"/>
            <a:ext cx="9316237" cy="292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3" descr="http://upload.wikimedia.org/wikipedia/commons/b/b8/Hornfels_5.JPG">
            <a:extLst>
              <a:ext uri="{FF2B5EF4-FFF2-40B4-BE49-F238E27FC236}">
                <a16:creationId xmlns:a16="http://schemas.microsoft.com/office/drawing/2014/main" id="{DD035DA1-D8CF-EAF2-35E7-1309FCBAB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637" y="3522664"/>
            <a:ext cx="9302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7" descr="http://maurice.strahlen.org/minerals/pics/quartzite-shoksha.jpg">
            <a:extLst>
              <a:ext uri="{FF2B5EF4-FFF2-40B4-BE49-F238E27FC236}">
                <a16:creationId xmlns:a16="http://schemas.microsoft.com/office/drawing/2014/main" id="{F7B42829-B832-7D50-5CDF-91BF3D73B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661" y="4421188"/>
            <a:ext cx="1098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9" descr="https://encrypted-tbn1.gstatic.com/images?q=tbn:ANd9GcQ7lefuf74O_BR11wMF1_7GwLMqZz3Gtivl7aavgRjyHkPLDbqj">
            <a:extLst>
              <a:ext uri="{FF2B5EF4-FFF2-40B4-BE49-F238E27FC236}">
                <a16:creationId xmlns:a16="http://schemas.microsoft.com/office/drawing/2014/main" id="{F703AB8E-6D3B-FD64-A11D-FEE6A729F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270" y="2184004"/>
            <a:ext cx="92233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1" descr="http://farm9.staticflickr.com/8503/8328634714_a3fe78cd90.jpg">
            <a:extLst>
              <a:ext uri="{FF2B5EF4-FFF2-40B4-BE49-F238E27FC236}">
                <a16:creationId xmlns:a16="http://schemas.microsoft.com/office/drawing/2014/main" id="{3ACF9DEE-5BB6-6952-4256-0BF55310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16" y="6152932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85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40057625-5398-5651-77DB-A6407E89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588528"/>
            <a:ext cx="295116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Rectangle 3">
            <a:extLst>
              <a:ext uri="{FF2B5EF4-FFF2-40B4-BE49-F238E27FC236}">
                <a16:creationId xmlns:a16="http://schemas.microsoft.com/office/drawing/2014/main" id="{567505CB-B71A-3160-FAFC-65EB40A11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0877" y="274638"/>
            <a:ext cx="10099343" cy="1028700"/>
          </a:xfrm>
          <a:solidFill>
            <a:srgbClr val="996600"/>
          </a:solidFill>
        </p:spPr>
        <p:txBody>
          <a:bodyPr/>
          <a:lstStyle/>
          <a:p>
            <a:r>
              <a:rPr lang="en-US" altLang="en-US" sz="6000" dirty="0">
                <a:solidFill>
                  <a:schemeClr val="tx1"/>
                </a:solidFill>
              </a:rPr>
              <a:t>Rock Classification</a:t>
            </a: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C7A823D5-5C25-43EB-60A0-7A40F4B72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263" y="1303338"/>
            <a:ext cx="11013743" cy="1609726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>
                <a:solidFill>
                  <a:schemeClr val="bg2"/>
                </a:solidFill>
              </a:rPr>
              <a:t>	</a:t>
            </a:r>
            <a:r>
              <a:rPr lang="en-US" altLang="en-US" sz="2800" dirty="0"/>
              <a:t>Geologists classify rocks into three major groups depending on how they are formed: </a:t>
            </a:r>
          </a:p>
          <a:p>
            <a:pPr algn="ctr">
              <a:buFontTx/>
              <a:buNone/>
            </a:pPr>
            <a:r>
              <a:rPr lang="en-US" altLang="en-US" sz="2800" dirty="0"/>
              <a:t>Igneous rock, Sedimentary rock, and Metamorphic rock.</a:t>
            </a:r>
          </a:p>
        </p:txBody>
      </p:sp>
      <p:pic>
        <p:nvPicPr>
          <p:cNvPr id="86022" name="Picture 6">
            <a:extLst>
              <a:ext uri="{FF2B5EF4-FFF2-40B4-BE49-F238E27FC236}">
                <a16:creationId xmlns:a16="http://schemas.microsoft.com/office/drawing/2014/main" id="{33B7D636-A8E5-89AE-5DE3-651363447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2928"/>
            <a:ext cx="28194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>
            <a:extLst>
              <a:ext uri="{FF2B5EF4-FFF2-40B4-BE49-F238E27FC236}">
                <a16:creationId xmlns:a16="http://schemas.microsoft.com/office/drawing/2014/main" id="{8F625DA3-83BF-F548-B6A9-447727591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045728"/>
            <a:ext cx="27511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42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47F7-B78A-04AC-EA9E-83FA2E0D9F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Non-Foliated Texture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017DD7ED-C241-0FDA-70C8-83DC19E76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49375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Non-Foliated</a:t>
            </a:r>
            <a:r>
              <a:rPr lang="en-US" altLang="en-US" dirty="0"/>
              <a:t> – mineral grains are not arranged in plains or bands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815A7-FCF1-4945-643F-9BBBA68F39C9}"/>
              </a:ext>
            </a:extLst>
          </p:cNvPr>
          <p:cNvSpPr/>
          <p:nvPr/>
        </p:nvSpPr>
        <p:spPr>
          <a:xfrm>
            <a:off x="1981200" y="2895600"/>
            <a:ext cx="2971800" cy="37856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</a:rPr>
              <a:t>Marble</a:t>
            </a:r>
            <a:r>
              <a:rPr lang="en-US" sz="2400" dirty="0"/>
              <a:t> is a non-foliated metamorphic rock that is produced from the metamorphism of limestone.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It is composed primarily of calcium carbonate. </a:t>
            </a:r>
          </a:p>
        </p:txBody>
      </p:sp>
      <p:pic>
        <p:nvPicPr>
          <p:cNvPr id="25607" name="Picture 2" descr="marble">
            <a:extLst>
              <a:ext uri="{FF2B5EF4-FFF2-40B4-BE49-F238E27FC236}">
                <a16:creationId xmlns:a16="http://schemas.microsoft.com/office/drawing/2014/main" id="{EE771B4A-1B07-38AA-F248-6267DF2E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1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47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C38BAA05-8627-8D0B-7ED8-DB158BAA6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6000" dirty="0">
                <a:solidFill>
                  <a:schemeClr val="bg1">
                    <a:lumMod val="75000"/>
                  </a:schemeClr>
                </a:solidFill>
              </a:rPr>
              <a:t>Foliated v. Non Foliated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2A3979D-3D31-6A3F-6F15-30565133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Geologists classify metamorphic rocks according to the arrangement of the grains that make up the rocks.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0ED4130E-CCA8-9EA8-4F40-D9E909DA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6" y="3173413"/>
            <a:ext cx="3381375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5">
            <a:extLst>
              <a:ext uri="{FF2B5EF4-FFF2-40B4-BE49-F238E27FC236}">
                <a16:creationId xmlns:a16="http://schemas.microsoft.com/office/drawing/2014/main" id="{103A6F47-688B-4A4C-587D-268C1E89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4"/>
          <a:stretch>
            <a:fillRect/>
          </a:stretch>
        </p:blipFill>
        <p:spPr bwMode="auto">
          <a:xfrm>
            <a:off x="2095500" y="3178175"/>
            <a:ext cx="407670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0" name="Text Box 6">
            <a:extLst>
              <a:ext uri="{FF2B5EF4-FFF2-40B4-BE49-F238E27FC236}">
                <a16:creationId xmlns:a16="http://schemas.microsoft.com/office/drawing/2014/main" id="{A099C32C-E37A-383F-0CC3-C3D36BDC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6105525"/>
            <a:ext cx="34861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/>
              <a:t>Foliated </a:t>
            </a:r>
          </a:p>
          <a:p>
            <a:pPr algn="ctr"/>
            <a:r>
              <a:rPr lang="en-US" altLang="en-US"/>
              <a:t>(curvy thin crystal lines - Gneiss)</a:t>
            </a:r>
          </a:p>
        </p:txBody>
      </p:sp>
      <p:sp>
        <p:nvSpPr>
          <p:cNvPr id="113671" name="Text Box 7">
            <a:extLst>
              <a:ext uri="{FF2B5EF4-FFF2-40B4-BE49-F238E27FC236}">
                <a16:creationId xmlns:a16="http://schemas.microsoft.com/office/drawing/2014/main" id="{631B54F4-5C23-EA51-812B-D9ECF68CB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6088064"/>
            <a:ext cx="22923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/>
              <a:t>Non Foliated </a:t>
            </a:r>
          </a:p>
          <a:p>
            <a:pPr algn="ctr"/>
            <a:r>
              <a:rPr lang="en-US" altLang="en-US"/>
              <a:t>(No lines - Quartzite)</a:t>
            </a:r>
          </a:p>
        </p:txBody>
      </p:sp>
    </p:spTree>
    <p:extLst>
      <p:ext uri="{BB962C8B-B14F-4D97-AF65-F5344CB8AC3E}">
        <p14:creationId xmlns:p14="http://schemas.microsoft.com/office/powerpoint/2010/main" val="7712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/>
      <p:bldP spid="11367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571" name="Group 115">
            <a:extLst>
              <a:ext uri="{FF2B5EF4-FFF2-40B4-BE49-F238E27FC236}">
                <a16:creationId xmlns:a16="http://schemas.microsoft.com/office/drawing/2014/main" id="{9D8C0A81-AF19-060A-BAB5-FBE7F198EFF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999674"/>
              </p:ext>
            </p:extLst>
          </p:nvPr>
        </p:nvGraphicFramePr>
        <p:xfrm>
          <a:off x="1828800" y="2128348"/>
          <a:ext cx="3771900" cy="3994468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Texture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Metamorphic Rock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2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Foliated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vert="vert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Slate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Schist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Gneiss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Un-foliated</a:t>
                      </a:r>
                    </a:p>
                  </a:txBody>
                  <a:tcPr vert="vert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Quartzite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Anthracite Coal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47585" name="Group 129">
            <a:extLst>
              <a:ext uri="{FF2B5EF4-FFF2-40B4-BE49-F238E27FC236}">
                <a16:creationId xmlns:a16="http://schemas.microsoft.com/office/drawing/2014/main" id="{5F613520-9666-C663-7338-AEA0EE27F9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9748944"/>
              </p:ext>
            </p:extLst>
          </p:nvPr>
        </p:nvGraphicFramePr>
        <p:xfrm>
          <a:off x="5638800" y="2433148"/>
          <a:ext cx="4457700" cy="4114800"/>
        </p:xfrm>
        <a:graphic>
          <a:graphicData uri="http://schemas.openxmlformats.org/drawingml/2006/table">
            <a:tbl>
              <a:tblPr/>
              <a:tblGrid>
                <a:gridCol w="2429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03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Original Rock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Shale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Sedimentary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Slate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Metamorphic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Granite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Igneous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0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Limestone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Sedimentary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96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Sandstone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Sedimentary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7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Bituminous Coal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Sedimentary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6082" name="Rectangle 2">
            <a:extLst>
              <a:ext uri="{FF2B5EF4-FFF2-40B4-BE49-F238E27FC236}">
                <a16:creationId xmlns:a16="http://schemas.microsoft.com/office/drawing/2014/main" id="{A5F5B0DA-7032-0451-80B8-86141F9E1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Parent to Metamorphic Rocks</a:t>
            </a:r>
            <a:endParaRPr lang="en-US" sz="6100" dirty="0"/>
          </a:p>
        </p:txBody>
      </p:sp>
    </p:spTree>
    <p:extLst>
      <p:ext uri="{BB962C8B-B14F-4D97-AF65-F5344CB8AC3E}">
        <p14:creationId xmlns:p14="http://schemas.microsoft.com/office/powerpoint/2010/main" val="406726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FB0D5F39-FE02-22E2-6F5D-8932EEB22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5400" dirty="0">
                <a:solidFill>
                  <a:schemeClr val="bg1">
                    <a:lumMod val="75000"/>
                  </a:schemeClr>
                </a:solidFill>
              </a:rPr>
              <a:t>Examples of Metamorphic Rock: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56D1401-A948-DE0D-4978-D93ED3021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Gneiss: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Schist: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Slate:</a:t>
            </a:r>
          </a:p>
        </p:txBody>
      </p:sp>
      <p:pic>
        <p:nvPicPr>
          <p:cNvPr id="79876" name="Picture 4">
            <a:extLst>
              <a:ext uri="{FF2B5EF4-FFF2-40B4-BE49-F238E27FC236}">
                <a16:creationId xmlns:a16="http://schemas.microsoft.com/office/drawing/2014/main" id="{40E355C1-E6B8-8951-18B5-E20EE25E5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1"/>
            <a:ext cx="299085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3AEF0C9D-28D9-0883-08EA-A64B45BD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1"/>
            <a:ext cx="27432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>
            <a:extLst>
              <a:ext uri="{FF2B5EF4-FFF2-40B4-BE49-F238E27FC236}">
                <a16:creationId xmlns:a16="http://schemas.microsoft.com/office/drawing/2014/main" id="{0AFDD46C-461B-577A-10F3-AE4A263A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6201"/>
            <a:ext cx="3448050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9" name="Text Box 7">
            <a:extLst>
              <a:ext uri="{FF2B5EF4-FFF2-40B4-BE49-F238E27FC236}">
                <a16:creationId xmlns:a16="http://schemas.microsoft.com/office/drawing/2014/main" id="{E7EC377D-C1D2-D8B4-ACC1-306CD6E91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4800600"/>
            <a:ext cx="309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/>
              <a:t>Can you see all the </a:t>
            </a:r>
          </a:p>
          <a:p>
            <a:pPr algn="ctr"/>
            <a:r>
              <a:rPr lang="en-US" altLang="en-US" b="1"/>
              <a:t>straight layers of crystals?</a:t>
            </a:r>
          </a:p>
        </p:txBody>
      </p:sp>
      <p:sp>
        <p:nvSpPr>
          <p:cNvPr id="79880" name="Line 8">
            <a:extLst>
              <a:ext uri="{FF2B5EF4-FFF2-40B4-BE49-F238E27FC236}">
                <a16:creationId xmlns:a16="http://schemas.microsoft.com/office/drawing/2014/main" id="{91F21E6C-491C-FC49-D09B-38C76D2F9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905000"/>
            <a:ext cx="1143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Line 9">
            <a:extLst>
              <a:ext uri="{FF2B5EF4-FFF2-40B4-BE49-F238E27FC236}">
                <a16:creationId xmlns:a16="http://schemas.microsoft.com/office/drawing/2014/main" id="{0CAAF161-1075-83E0-4DE2-D5F7529254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505200"/>
            <a:ext cx="42672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2" name="Line 10">
            <a:extLst>
              <a:ext uri="{FF2B5EF4-FFF2-40B4-BE49-F238E27FC236}">
                <a16:creationId xmlns:a16="http://schemas.microsoft.com/office/drawing/2014/main" id="{82B19E5D-5C87-828E-FCBB-AB05A51E5E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5105400"/>
            <a:ext cx="2590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66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FB5D1E6-5A85-54AC-D9DB-9211BA4FA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sz="4000" dirty="0"/>
              <a:t>Rock Forms Song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B45B426-B7E1-2787-1AE7-3FF72DBA9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599" y="1600201"/>
            <a:ext cx="2597845" cy="4525963"/>
          </a:xfrm>
        </p:spPr>
        <p:txBody>
          <a:bodyPr/>
          <a:lstStyle/>
          <a:p>
            <a:r>
              <a:rPr lang="en-US" altLang="en-US" dirty="0"/>
              <a:t>Fill in the blanks to the worksheet while listening to the song.</a:t>
            </a:r>
          </a:p>
        </p:txBody>
      </p:sp>
      <p:pic>
        <p:nvPicPr>
          <p:cNvPr id="3" name="Rock Forms song Mr. Parr to Shut Up and Dance by Walk the Moon">
            <a:hlinkClick r:id="" action="ppaction://media"/>
            <a:extLst>
              <a:ext uri="{FF2B5EF4-FFF2-40B4-BE49-F238E27FC236}">
                <a16:creationId xmlns:a16="http://schemas.microsoft.com/office/drawing/2014/main" id="{217FD8E8-1D4E-D3DE-D809-7C8105671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7443" y="1398872"/>
            <a:ext cx="8404075" cy="54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3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C38BAA05-8627-8D0B-7ED8-DB158BAA6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dirty="0"/>
              <a:t>Big Ideas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2A3979D-3D31-6A3F-6F15-30565133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5131675"/>
          </a:xfrm>
        </p:spPr>
        <p:txBody>
          <a:bodyPr/>
          <a:lstStyle/>
          <a:p>
            <a:r>
              <a:rPr lang="en-US" altLang="en-US" dirty="0"/>
              <a:t>Rocks are mixtures of minerals.</a:t>
            </a:r>
          </a:p>
          <a:p>
            <a:r>
              <a:rPr lang="en-US" altLang="en-US" dirty="0"/>
              <a:t>Rocks are </a:t>
            </a:r>
            <a:r>
              <a:rPr lang="en-US" altLang="en-US" u="sng" dirty="0"/>
              <a:t>classified</a:t>
            </a:r>
            <a:r>
              <a:rPr lang="en-US" altLang="en-US" dirty="0"/>
              <a:t> by how they are </a:t>
            </a:r>
            <a:r>
              <a:rPr lang="en-US" altLang="en-US" u="sng" dirty="0"/>
              <a:t>formed</a:t>
            </a:r>
            <a:r>
              <a:rPr lang="en-US" altLang="en-US" dirty="0"/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Igneous Rocks have 2 types: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Intrusive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Inside the Earth, cools slowly, Large crystals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Extrusive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Outside the Earth, cools quickly, Small crystals</a:t>
            </a:r>
            <a:endParaRPr lang="en-US" altLang="en-US" dirty="0"/>
          </a:p>
          <a:p>
            <a:r>
              <a:rPr lang="en-US" altLang="en-US" u="sng" dirty="0"/>
              <a:t>Igneous rock textures (2 types):</a:t>
            </a:r>
          </a:p>
          <a:p>
            <a:pPr marL="457200" lvl="1" indent="0">
              <a:buNone/>
            </a:pPr>
            <a:r>
              <a:rPr lang="en-US" altLang="en-US" dirty="0"/>
              <a:t>	</a:t>
            </a:r>
            <a:r>
              <a:rPr lang="en-US" altLang="en-US" b="1" u="sng" dirty="0"/>
              <a:t>Coarse grained</a:t>
            </a:r>
            <a:r>
              <a:rPr lang="en-US" altLang="en-US" dirty="0"/>
              <a:t>-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takes longer to cool, giving mineral crystals more time to grow (Large crystals)</a:t>
            </a:r>
          </a:p>
          <a:p>
            <a:pPr marL="457200" lvl="1" indent="0">
              <a:buNone/>
            </a:pPr>
            <a:r>
              <a:rPr lang="en-US" altLang="en-US" dirty="0"/>
              <a:t>	</a:t>
            </a:r>
            <a:r>
              <a:rPr lang="en-US" altLang="en-US" b="1" u="sng" dirty="0"/>
              <a:t>Fine grained</a:t>
            </a:r>
            <a:r>
              <a:rPr lang="en-US" altLang="en-US" dirty="0"/>
              <a:t> -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cools quickly with little (Small) to no crystals </a:t>
            </a:r>
            <a:endParaRPr lang="en-US" altLang="en-US" b="1" u="sng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8891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C38BAA05-8627-8D0B-7ED8-DB158BAA6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dirty="0"/>
              <a:t>Big Ideas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2A3979D-3D31-6A3F-6F15-30565133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4983161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Composition of </a:t>
            </a:r>
            <a:r>
              <a:rPr kumimoji="0" lang="en-US" altLang="en-US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Igeneous</a:t>
            </a:r>
            <a:r>
              <a:rPr kumimoji="0" lang="en-US" altLang="en-US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Rocks</a:t>
            </a:r>
          </a:p>
          <a:p>
            <a:pPr marL="400050" lvl="1" indent="0">
              <a:buNone/>
              <a:defRPr/>
            </a:pPr>
            <a:r>
              <a:rPr kumimoji="0" lang="en-US" altLang="en-US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Felsic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light colored rocks that are rich in elements such as 	aluminum (Al), potassium (K), silicon (Si), and sodium (Na)</a:t>
            </a:r>
          </a:p>
          <a:p>
            <a:pPr marL="400050" lvl="1" indent="0">
              <a:buNone/>
              <a:defRPr/>
            </a:pPr>
            <a:r>
              <a:rPr kumimoji="0" lang="en-US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Mafic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dark colored rocks that are rich in calcium (Ca), iron        	(Fe), and magnesium (Mg), poor in silicon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Metamorphic rock textures (2 types):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Foliated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contain aligned grains of flat minerals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Non foliated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mineral grains are not arranged in plains or 	bands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8975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C38BAA05-8627-8D0B-7ED8-DB158BAA6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r>
              <a:rPr lang="en-US" altLang="en-US" dirty="0"/>
              <a:t>Big Ideas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2A3979D-3D31-6A3F-6F15-30565133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4983161"/>
          </a:xfrm>
        </p:spPr>
        <p:txBody>
          <a:bodyPr/>
          <a:lstStyle/>
          <a:p>
            <a:r>
              <a:rPr lang="en-US" altLang="en-US" u="sng" dirty="0"/>
              <a:t>Sedimentary rocks 3 Types</a:t>
            </a:r>
          </a:p>
          <a:p>
            <a:pPr marL="457200" lvl="1" indent="0">
              <a:buNone/>
            </a:pPr>
            <a:r>
              <a:rPr lang="en-US" altLang="en-US" b="1" dirty="0"/>
              <a:t>Clastic</a:t>
            </a:r>
            <a:r>
              <a:rPr lang="en-US" altLang="en-US" dirty="0"/>
              <a:t> -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made of fragments of rock cemented together with calcite or quartz</a:t>
            </a:r>
            <a:endParaRPr lang="en-US" altLang="en-US" dirty="0"/>
          </a:p>
          <a:p>
            <a:pPr marL="457200" lvl="1" indent="0">
              <a:buNone/>
            </a:pPr>
            <a:r>
              <a:rPr lang="en-US" altLang="en-US" b="1" dirty="0"/>
              <a:t>Organic</a:t>
            </a:r>
            <a:r>
              <a:rPr lang="en-US" altLang="en-US" dirty="0"/>
              <a:t> -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remains of plants and animals</a:t>
            </a:r>
            <a:endParaRPr lang="en-US" altLang="en-US" dirty="0"/>
          </a:p>
          <a:p>
            <a:pPr marL="457200" lvl="1" indent="0">
              <a:buNone/>
            </a:pPr>
            <a:r>
              <a:rPr lang="en-US" altLang="en-US" b="1" dirty="0"/>
              <a:t>Chemical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minerals crystallize out of solution to become rock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38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81B0-CFDF-3E6F-CE4A-67471237F7E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FFC000"/>
                </a:solidFill>
              </a:rPr>
              <a:t>Igneous Rocks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9D365DCA-6C33-F2DC-4BCB-3A0F913DE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Igneous rock begins as magma.</a:t>
            </a:r>
          </a:p>
          <a:p>
            <a:pPr eaLnBrk="1" hangingPunct="1"/>
            <a:r>
              <a:rPr lang="en-US" altLang="en-US" dirty="0"/>
              <a:t>Magma can form:</a:t>
            </a:r>
          </a:p>
          <a:p>
            <a:pPr lvl="2" eaLnBrk="1" hangingPunct="1"/>
            <a:r>
              <a:rPr lang="en-US" altLang="en-US" dirty="0"/>
              <a:t>When rock is heated</a:t>
            </a:r>
          </a:p>
          <a:p>
            <a:pPr lvl="2" eaLnBrk="1" hangingPunct="1"/>
            <a:r>
              <a:rPr lang="en-US" altLang="en-US" dirty="0"/>
              <a:t>When pressure is released</a:t>
            </a:r>
          </a:p>
          <a:p>
            <a:pPr lvl="2" eaLnBrk="1" hangingPunct="1"/>
            <a:r>
              <a:rPr lang="en-US" altLang="en-US" dirty="0"/>
              <a:t>When rock changes composition</a:t>
            </a:r>
          </a:p>
          <a:p>
            <a:pPr eaLnBrk="1" hangingPunct="1"/>
            <a:r>
              <a:rPr lang="en-US" altLang="en-US" dirty="0"/>
              <a:t>Magma freezes between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700 °C and 1,250 °C</a:t>
            </a:r>
          </a:p>
          <a:p>
            <a:pPr eaLnBrk="1" hangingPunct="1"/>
            <a:r>
              <a:rPr lang="en-US" altLang="en-US" dirty="0"/>
              <a:t>Magma is a mixture of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/>
              <a:t>	many minerals</a:t>
            </a:r>
          </a:p>
        </p:txBody>
      </p:sp>
      <p:pic>
        <p:nvPicPr>
          <p:cNvPr id="11268" name="Picture 2" descr="IGNANIM.GIF (230930 bytes)">
            <a:extLst>
              <a:ext uri="{FF2B5EF4-FFF2-40B4-BE49-F238E27FC236}">
                <a16:creationId xmlns:a16="http://schemas.microsoft.com/office/drawing/2014/main" id="{BDD7DE0C-8F59-5969-EF5A-884F4EE99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90800"/>
            <a:ext cx="26622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>
            <a:extLst>
              <a:ext uri="{FF2B5EF4-FFF2-40B4-BE49-F238E27FC236}">
                <a16:creationId xmlns:a16="http://schemas.microsoft.com/office/drawing/2014/main" id="{AD37FC2E-AF72-F21B-9548-F12F0339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10D92560-265B-0878-5643-04E43FAB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>
            <a:extLst>
              <a:ext uri="{FF2B5EF4-FFF2-40B4-BE49-F238E27FC236}">
                <a16:creationId xmlns:a16="http://schemas.microsoft.com/office/drawing/2014/main" id="{C94C5150-48FA-D5B3-5DCA-6F42CA44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>
              <a:alpha val="83000"/>
            </a:srgbClr>
          </a:solidFill>
        </p:spPr>
        <p:txBody>
          <a:bodyPr/>
          <a:lstStyle/>
          <a:p>
            <a:r>
              <a:rPr lang="en-US" altLang="en-US" sz="6000" dirty="0">
                <a:solidFill>
                  <a:srgbClr val="FFC000"/>
                </a:solidFill>
              </a:rPr>
              <a:t>Igneous Rocks Formation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3641833-5036-3461-EAFE-B2DB4BA2B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685800"/>
          </a:xfrm>
          <a:solidFill>
            <a:srgbClr val="FFFF99">
              <a:alpha val="59000"/>
            </a:srgbClr>
          </a:solidFill>
        </p:spPr>
        <p:txBody>
          <a:bodyPr/>
          <a:lstStyle/>
          <a:p>
            <a:r>
              <a:rPr lang="en-US" altLang="en-US" b="1"/>
              <a:t>Formed from cooled Lava and Magma</a:t>
            </a:r>
          </a:p>
          <a:p>
            <a:endParaRPr lang="en-US" altLang="en-US" b="1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DB387A6E-7A7C-7146-27CE-2C7B8260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AutoShape 8">
            <a:extLst>
              <a:ext uri="{FF2B5EF4-FFF2-40B4-BE49-F238E27FC236}">
                <a16:creationId xmlns:a16="http://schemas.microsoft.com/office/drawing/2014/main" id="{6F956907-CA70-81BC-D527-C9BBD379F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267201"/>
            <a:ext cx="1600200" cy="485775"/>
          </a:xfrm>
          <a:prstGeom prst="rightArrow">
            <a:avLst>
              <a:gd name="adj1" fmla="val 50000"/>
              <a:gd name="adj2" fmla="val 823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can become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F9BC1F77-2454-E825-EA69-EB621AE35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324601"/>
            <a:ext cx="7562850" cy="366713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***When the lava cools and turns into a solid, it can turn into Basalt!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419AAE11-9167-9A35-942B-02B746AC9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6" y="3059114"/>
            <a:ext cx="1509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>
                <a:solidFill>
                  <a:srgbClr val="FFFF00"/>
                </a:solidFill>
              </a:rPr>
              <a:t>Liquid lava</a:t>
            </a: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4D46E937-A49B-DAB0-82CA-CC8F6F15F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438401"/>
            <a:ext cx="3625850" cy="36671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>
                <a:latin typeface="Goudy Stout" panose="0202090407030B020401" pitchFamily="18" charset="0"/>
              </a:rPr>
              <a:t>As an Example:</a:t>
            </a:r>
          </a:p>
        </p:txBody>
      </p:sp>
      <p:sp>
        <p:nvSpPr>
          <p:cNvPr id="21520" name="Text Box 16">
            <a:extLst>
              <a:ext uri="{FF2B5EF4-FFF2-40B4-BE49-F238E27FC236}">
                <a16:creationId xmlns:a16="http://schemas.microsoft.com/office/drawing/2014/main" id="{835260D3-D2FA-2766-31DA-8E71EBD44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0" y="3717926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>
                <a:solidFill>
                  <a:srgbClr val="FFFF00"/>
                </a:solidFill>
              </a:rPr>
              <a:t>Frozen lava</a:t>
            </a:r>
          </a:p>
        </p:txBody>
      </p:sp>
    </p:spTree>
    <p:extLst>
      <p:ext uri="{BB962C8B-B14F-4D97-AF65-F5344CB8AC3E}">
        <p14:creationId xmlns:p14="http://schemas.microsoft.com/office/powerpoint/2010/main" val="14330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215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1514" grpId="0" animBg="1"/>
      <p:bldP spid="21516" grpId="0"/>
      <p:bldP spid="21517" grpId="0" animBg="1"/>
      <p:bldP spid="215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52F6E79-32CC-9291-A5BD-4E7D527B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FECC-55A4-4684-860D-EA87FC78D3A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21858" name="Freeform 2">
            <a:extLst>
              <a:ext uri="{FF2B5EF4-FFF2-40B4-BE49-F238E27FC236}">
                <a16:creationId xmlns:a16="http://schemas.microsoft.com/office/drawing/2014/main" id="{D04E6423-601A-461C-9B6E-0FB7A2DCF651}"/>
              </a:ext>
            </a:extLst>
          </p:cNvPr>
          <p:cNvSpPr>
            <a:spLocks/>
          </p:cNvSpPr>
          <p:nvPr/>
        </p:nvSpPr>
        <p:spPr bwMode="auto">
          <a:xfrm>
            <a:off x="5081588" y="4110038"/>
            <a:ext cx="5472112" cy="2532062"/>
          </a:xfrm>
          <a:custGeom>
            <a:avLst/>
            <a:gdLst>
              <a:gd name="T0" fmla="*/ 789 w 3447"/>
              <a:gd name="T1" fmla="*/ 70 h 1595"/>
              <a:gd name="T2" fmla="*/ 159 w 3447"/>
              <a:gd name="T3" fmla="*/ 915 h 1595"/>
              <a:gd name="T4" fmla="*/ 1743 w 3447"/>
              <a:gd name="T5" fmla="*/ 1587 h 1595"/>
              <a:gd name="T6" fmla="*/ 3279 w 3447"/>
              <a:gd name="T7" fmla="*/ 963 h 1595"/>
              <a:gd name="T8" fmla="*/ 2754 w 3447"/>
              <a:gd name="T9" fmla="*/ 149 h 1595"/>
              <a:gd name="T10" fmla="*/ 789 w 3447"/>
              <a:gd name="T11" fmla="*/ 70 h 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47" h="1595">
                <a:moveTo>
                  <a:pt x="789" y="70"/>
                </a:moveTo>
                <a:cubicBezTo>
                  <a:pt x="301" y="166"/>
                  <a:pt x="0" y="662"/>
                  <a:pt x="159" y="915"/>
                </a:cubicBezTo>
                <a:cubicBezTo>
                  <a:pt x="318" y="1168"/>
                  <a:pt x="1223" y="1579"/>
                  <a:pt x="1743" y="1587"/>
                </a:cubicBezTo>
                <a:cubicBezTo>
                  <a:pt x="2263" y="1595"/>
                  <a:pt x="3111" y="1203"/>
                  <a:pt x="3279" y="963"/>
                </a:cubicBezTo>
                <a:cubicBezTo>
                  <a:pt x="3447" y="723"/>
                  <a:pt x="3169" y="298"/>
                  <a:pt x="2754" y="149"/>
                </a:cubicBezTo>
                <a:cubicBezTo>
                  <a:pt x="2339" y="0"/>
                  <a:pt x="1198" y="86"/>
                  <a:pt x="789" y="70"/>
                </a:cubicBezTo>
                <a:close/>
              </a:path>
            </a:pathLst>
          </a:custGeom>
          <a:pattFill prst="divot">
            <a:fgClr>
              <a:srgbClr val="FFFF00"/>
            </a:fgClr>
            <a:bgClr>
              <a:srgbClr val="FF6600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ECFBC2EE-1E61-7C08-FAB5-B9323AB0F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996600"/>
          </a:solidFill>
        </p:spPr>
        <p:txBody>
          <a:bodyPr/>
          <a:lstStyle/>
          <a:p>
            <a:pPr algn="l"/>
            <a:r>
              <a:rPr lang="en-US" altLang="en-US" sz="3200" dirty="0">
                <a:solidFill>
                  <a:srgbClr val="FFC000"/>
                </a:solidFill>
              </a:rPr>
              <a:t>Igneous Rock Recipe </a:t>
            </a:r>
          </a:p>
        </p:txBody>
      </p:sp>
      <p:sp>
        <p:nvSpPr>
          <p:cNvPr id="121860" name="Text Box 4">
            <a:extLst>
              <a:ext uri="{FF2B5EF4-FFF2-40B4-BE49-F238E27FC236}">
                <a16:creationId xmlns:a16="http://schemas.microsoft.com/office/drawing/2014/main" id="{78D59109-D4ED-4A38-7469-707272BDB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715000"/>
            <a:ext cx="2438400" cy="646331"/>
          </a:xfrm>
          <a:prstGeom prst="rect">
            <a:avLst/>
          </a:prstGeom>
          <a:solidFill>
            <a:srgbClr val="FFCC00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5.  Igneous Rock Serve and Enjoy</a:t>
            </a:r>
          </a:p>
        </p:txBody>
      </p:sp>
      <p:sp>
        <p:nvSpPr>
          <p:cNvPr id="121861" name="Text Box 5">
            <a:extLst>
              <a:ext uri="{FF2B5EF4-FFF2-40B4-BE49-F238E27FC236}">
                <a16:creationId xmlns:a16="http://schemas.microsoft.com/office/drawing/2014/main" id="{06A524B2-C1FD-E43F-91CB-18D00DAA0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2184400"/>
            <a:ext cx="3416300" cy="646331"/>
          </a:xfrm>
          <a:prstGeom prst="rect">
            <a:avLst/>
          </a:prstGeom>
          <a:solidFill>
            <a:srgbClr val="FFCC00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eriod" startAt="2"/>
            </a:pPr>
            <a:r>
              <a:rPr lang="en-US" altLang="en-US"/>
              <a:t>Place in oven (2,000 C) Add Heat Energy &amp; Melt</a:t>
            </a:r>
            <a:endParaRPr lang="en-US" altLang="en-US" sz="1400"/>
          </a:p>
        </p:txBody>
      </p:sp>
      <p:cxnSp>
        <p:nvCxnSpPr>
          <p:cNvPr id="121862" name="AutoShape 6">
            <a:extLst>
              <a:ext uri="{FF2B5EF4-FFF2-40B4-BE49-F238E27FC236}">
                <a16:creationId xmlns:a16="http://schemas.microsoft.com/office/drawing/2014/main" id="{59380AD8-C7BD-8150-0E29-18F3206FCA6F}"/>
              </a:ext>
            </a:extLst>
          </p:cNvPr>
          <p:cNvCxnSpPr>
            <a:cxnSpLocks noChangeShapeType="1"/>
            <a:stCxn id="121876" idx="2"/>
            <a:endCxn id="121860" idx="0"/>
          </p:cNvCxnSpPr>
          <p:nvPr/>
        </p:nvCxnSpPr>
        <p:spPr bwMode="auto">
          <a:xfrm>
            <a:off x="3810002" y="5324476"/>
            <a:ext cx="1523999" cy="3905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863" name="AutoShape 7">
            <a:extLst>
              <a:ext uri="{FF2B5EF4-FFF2-40B4-BE49-F238E27FC236}">
                <a16:creationId xmlns:a16="http://schemas.microsoft.com/office/drawing/2014/main" id="{2F6A1208-94B2-98FC-7B71-4EE34BF378B4}"/>
              </a:ext>
            </a:extLst>
          </p:cNvPr>
          <p:cNvCxnSpPr>
            <a:cxnSpLocks noChangeShapeType="1"/>
            <a:stCxn id="121877" idx="2"/>
            <a:endCxn id="121876" idx="0"/>
          </p:cNvCxnSpPr>
          <p:nvPr/>
        </p:nvCxnSpPr>
        <p:spPr bwMode="auto">
          <a:xfrm>
            <a:off x="3810000" y="3961031"/>
            <a:ext cx="2" cy="47127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864" name="AutoShape 8">
            <a:extLst>
              <a:ext uri="{FF2B5EF4-FFF2-40B4-BE49-F238E27FC236}">
                <a16:creationId xmlns:a16="http://schemas.microsoft.com/office/drawing/2014/main" id="{3D99437A-1F75-DD49-CF95-B2C824F8996B}"/>
              </a:ext>
            </a:extLst>
          </p:cNvPr>
          <p:cNvCxnSpPr>
            <a:cxnSpLocks noChangeShapeType="1"/>
            <a:stCxn id="121861" idx="2"/>
            <a:endCxn id="121877" idx="0"/>
          </p:cNvCxnSpPr>
          <p:nvPr/>
        </p:nvCxnSpPr>
        <p:spPr bwMode="auto">
          <a:xfrm>
            <a:off x="3810000" y="2830731"/>
            <a:ext cx="0" cy="483969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865" name="AutoShape 9">
            <a:extLst>
              <a:ext uri="{FF2B5EF4-FFF2-40B4-BE49-F238E27FC236}">
                <a16:creationId xmlns:a16="http://schemas.microsoft.com/office/drawing/2014/main" id="{D9A54C4D-37D6-C851-DE86-9EFD0DE48A52}"/>
              </a:ext>
            </a:extLst>
          </p:cNvPr>
          <p:cNvCxnSpPr>
            <a:cxnSpLocks noChangeShapeType="1"/>
            <a:stCxn id="121875" idx="2"/>
            <a:endCxn id="121861" idx="0"/>
          </p:cNvCxnSpPr>
          <p:nvPr/>
        </p:nvCxnSpPr>
        <p:spPr bwMode="auto">
          <a:xfrm flipH="1">
            <a:off x="3810000" y="1870294"/>
            <a:ext cx="1588" cy="314106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1866" name="Text Box 10">
            <a:extLst>
              <a:ext uri="{FF2B5EF4-FFF2-40B4-BE49-F238E27FC236}">
                <a16:creationId xmlns:a16="http://schemas.microsoft.com/office/drawing/2014/main" id="{28D2252F-3879-ACF3-A101-85708F66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6" y="5724526"/>
            <a:ext cx="1039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+ Heat</a:t>
            </a:r>
          </a:p>
        </p:txBody>
      </p:sp>
      <p:sp>
        <p:nvSpPr>
          <p:cNvPr id="121867" name="Freeform 11">
            <a:extLst>
              <a:ext uri="{FF2B5EF4-FFF2-40B4-BE49-F238E27FC236}">
                <a16:creationId xmlns:a16="http://schemas.microsoft.com/office/drawing/2014/main" id="{EFA525B2-E9C4-53D2-4BC9-51E24D576A7E}"/>
              </a:ext>
            </a:extLst>
          </p:cNvPr>
          <p:cNvSpPr>
            <a:spLocks/>
          </p:cNvSpPr>
          <p:nvPr/>
        </p:nvSpPr>
        <p:spPr bwMode="auto">
          <a:xfrm>
            <a:off x="5081588" y="4122738"/>
            <a:ext cx="5472112" cy="2532062"/>
          </a:xfrm>
          <a:custGeom>
            <a:avLst/>
            <a:gdLst>
              <a:gd name="T0" fmla="*/ 789 w 3447"/>
              <a:gd name="T1" fmla="*/ 70 h 1595"/>
              <a:gd name="T2" fmla="*/ 159 w 3447"/>
              <a:gd name="T3" fmla="*/ 915 h 1595"/>
              <a:gd name="T4" fmla="*/ 1743 w 3447"/>
              <a:gd name="T5" fmla="*/ 1587 h 1595"/>
              <a:gd name="T6" fmla="*/ 3279 w 3447"/>
              <a:gd name="T7" fmla="*/ 963 h 1595"/>
              <a:gd name="T8" fmla="*/ 2754 w 3447"/>
              <a:gd name="T9" fmla="*/ 149 h 1595"/>
              <a:gd name="T10" fmla="*/ 789 w 3447"/>
              <a:gd name="T11" fmla="*/ 70 h 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47" h="1595">
                <a:moveTo>
                  <a:pt x="789" y="70"/>
                </a:moveTo>
                <a:cubicBezTo>
                  <a:pt x="301" y="166"/>
                  <a:pt x="0" y="662"/>
                  <a:pt x="159" y="915"/>
                </a:cubicBezTo>
                <a:cubicBezTo>
                  <a:pt x="318" y="1168"/>
                  <a:pt x="1223" y="1579"/>
                  <a:pt x="1743" y="1587"/>
                </a:cubicBezTo>
                <a:cubicBezTo>
                  <a:pt x="2263" y="1595"/>
                  <a:pt x="3111" y="1203"/>
                  <a:pt x="3279" y="963"/>
                </a:cubicBezTo>
                <a:cubicBezTo>
                  <a:pt x="3447" y="723"/>
                  <a:pt x="3169" y="298"/>
                  <a:pt x="2754" y="149"/>
                </a:cubicBezTo>
                <a:cubicBezTo>
                  <a:pt x="2339" y="0"/>
                  <a:pt x="1198" y="86"/>
                  <a:pt x="789" y="70"/>
                </a:cubicBezTo>
                <a:close/>
              </a:path>
            </a:pathLst>
          </a:custGeom>
          <a:pattFill prst="divot">
            <a:fgClr>
              <a:schemeClr val="tx1"/>
            </a:fgClr>
            <a:bgClr>
              <a:schemeClr val="bg2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21868" name="Picture 12">
            <a:hlinkClick r:id="rId3"/>
            <a:extLst>
              <a:ext uri="{FF2B5EF4-FFF2-40B4-BE49-F238E27FC236}">
                <a16:creationId xmlns:a16="http://schemas.microsoft.com/office/drawing/2014/main" id="{19B06041-3357-F7B5-03D2-6ED9B65F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52260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9" name="Freeform 13">
            <a:extLst>
              <a:ext uri="{FF2B5EF4-FFF2-40B4-BE49-F238E27FC236}">
                <a16:creationId xmlns:a16="http://schemas.microsoft.com/office/drawing/2014/main" id="{EFCD7770-E7FA-9A55-3A7E-6E07E37BE23F}"/>
              </a:ext>
            </a:extLst>
          </p:cNvPr>
          <p:cNvSpPr>
            <a:spLocks/>
          </p:cNvSpPr>
          <p:nvPr/>
        </p:nvSpPr>
        <p:spPr bwMode="auto">
          <a:xfrm>
            <a:off x="7708901" y="2387601"/>
            <a:ext cx="868363" cy="3101975"/>
          </a:xfrm>
          <a:custGeom>
            <a:avLst/>
            <a:gdLst>
              <a:gd name="T0" fmla="*/ 333 w 547"/>
              <a:gd name="T1" fmla="*/ 177 h 1954"/>
              <a:gd name="T2" fmla="*/ 325 w 547"/>
              <a:gd name="T3" fmla="*/ 1202 h 1954"/>
              <a:gd name="T4" fmla="*/ 388 w 547"/>
              <a:gd name="T5" fmla="*/ 1337 h 1954"/>
              <a:gd name="T6" fmla="*/ 483 w 547"/>
              <a:gd name="T7" fmla="*/ 1455 h 1954"/>
              <a:gd name="T8" fmla="*/ 523 w 547"/>
              <a:gd name="T9" fmla="*/ 1652 h 1954"/>
              <a:gd name="T10" fmla="*/ 531 w 547"/>
              <a:gd name="T11" fmla="*/ 1834 h 1954"/>
              <a:gd name="T12" fmla="*/ 428 w 547"/>
              <a:gd name="T13" fmla="*/ 1928 h 1954"/>
              <a:gd name="T14" fmla="*/ 278 w 547"/>
              <a:gd name="T15" fmla="*/ 1952 h 1954"/>
              <a:gd name="T16" fmla="*/ 160 w 547"/>
              <a:gd name="T17" fmla="*/ 1913 h 1954"/>
              <a:gd name="T18" fmla="*/ 26 w 547"/>
              <a:gd name="T19" fmla="*/ 1842 h 1954"/>
              <a:gd name="T20" fmla="*/ 10 w 547"/>
              <a:gd name="T21" fmla="*/ 1692 h 1954"/>
              <a:gd name="T22" fmla="*/ 89 w 547"/>
              <a:gd name="T23" fmla="*/ 1494 h 1954"/>
              <a:gd name="T24" fmla="*/ 175 w 547"/>
              <a:gd name="T25" fmla="*/ 1337 h 1954"/>
              <a:gd name="T26" fmla="*/ 223 w 547"/>
              <a:gd name="T27" fmla="*/ 1242 h 1954"/>
              <a:gd name="T28" fmla="*/ 246 w 547"/>
              <a:gd name="T29" fmla="*/ 177 h 1954"/>
              <a:gd name="T30" fmla="*/ 333 w 547"/>
              <a:gd name="T31" fmla="*/ 177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47" h="1954">
                <a:moveTo>
                  <a:pt x="333" y="177"/>
                </a:moveTo>
                <a:cubicBezTo>
                  <a:pt x="346" y="348"/>
                  <a:pt x="316" y="1009"/>
                  <a:pt x="325" y="1202"/>
                </a:cubicBezTo>
                <a:lnTo>
                  <a:pt x="388" y="1337"/>
                </a:lnTo>
                <a:cubicBezTo>
                  <a:pt x="414" y="1379"/>
                  <a:pt x="461" y="1403"/>
                  <a:pt x="483" y="1455"/>
                </a:cubicBezTo>
                <a:cubicBezTo>
                  <a:pt x="505" y="1507"/>
                  <a:pt x="515" y="1589"/>
                  <a:pt x="523" y="1652"/>
                </a:cubicBezTo>
                <a:cubicBezTo>
                  <a:pt x="531" y="1715"/>
                  <a:pt x="547" y="1788"/>
                  <a:pt x="531" y="1834"/>
                </a:cubicBezTo>
                <a:cubicBezTo>
                  <a:pt x="515" y="1880"/>
                  <a:pt x="470" y="1908"/>
                  <a:pt x="428" y="1928"/>
                </a:cubicBezTo>
                <a:cubicBezTo>
                  <a:pt x="386" y="1948"/>
                  <a:pt x="323" y="1954"/>
                  <a:pt x="278" y="1952"/>
                </a:cubicBezTo>
                <a:cubicBezTo>
                  <a:pt x="233" y="1950"/>
                  <a:pt x="202" y="1931"/>
                  <a:pt x="160" y="1913"/>
                </a:cubicBezTo>
                <a:cubicBezTo>
                  <a:pt x="118" y="1895"/>
                  <a:pt x="51" y="1879"/>
                  <a:pt x="26" y="1842"/>
                </a:cubicBezTo>
                <a:cubicBezTo>
                  <a:pt x="1" y="1805"/>
                  <a:pt x="0" y="1750"/>
                  <a:pt x="10" y="1692"/>
                </a:cubicBezTo>
                <a:cubicBezTo>
                  <a:pt x="20" y="1634"/>
                  <a:pt x="62" y="1553"/>
                  <a:pt x="89" y="1494"/>
                </a:cubicBezTo>
                <a:cubicBezTo>
                  <a:pt x="116" y="1435"/>
                  <a:pt x="153" y="1379"/>
                  <a:pt x="175" y="1337"/>
                </a:cubicBezTo>
                <a:lnTo>
                  <a:pt x="223" y="1242"/>
                </a:lnTo>
                <a:cubicBezTo>
                  <a:pt x="235" y="1049"/>
                  <a:pt x="228" y="354"/>
                  <a:pt x="246" y="177"/>
                </a:cubicBezTo>
                <a:cubicBezTo>
                  <a:pt x="264" y="0"/>
                  <a:pt x="322" y="6"/>
                  <a:pt x="333" y="177"/>
                </a:cubicBezTo>
                <a:close/>
              </a:path>
            </a:pathLst>
          </a:custGeom>
          <a:pattFill prst="divot">
            <a:fgClr>
              <a:schemeClr val="tx1"/>
            </a:fgClr>
            <a:bgClr>
              <a:schemeClr val="bg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21870" name="Picture 14">
            <a:extLst>
              <a:ext uri="{FF2B5EF4-FFF2-40B4-BE49-F238E27FC236}">
                <a16:creationId xmlns:a16="http://schemas.microsoft.com/office/drawing/2014/main" id="{995227B1-EDA0-EB02-6A14-222DC9991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01639"/>
            <a:ext cx="1928813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>
            <a:extLst>
              <a:ext uri="{FF2B5EF4-FFF2-40B4-BE49-F238E27FC236}">
                <a16:creationId xmlns:a16="http://schemas.microsoft.com/office/drawing/2014/main" id="{75F003CB-2E6B-EEAB-1D05-C3312602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9" y="411164"/>
            <a:ext cx="1849437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2" name="Text Box 16">
            <a:extLst>
              <a:ext uri="{FF2B5EF4-FFF2-40B4-BE49-F238E27FC236}">
                <a16:creationId xmlns:a16="http://schemas.microsoft.com/office/drawing/2014/main" id="{5DFEC328-A467-32B5-D349-E472F695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711826"/>
            <a:ext cx="1452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Minerals</a:t>
            </a:r>
          </a:p>
        </p:txBody>
      </p:sp>
      <p:sp>
        <p:nvSpPr>
          <p:cNvPr id="121873" name="Text Box 17">
            <a:extLst>
              <a:ext uri="{FF2B5EF4-FFF2-40B4-BE49-F238E27FC236}">
                <a16:creationId xmlns:a16="http://schemas.microsoft.com/office/drawing/2014/main" id="{3AE3116D-9DC8-4FAD-1A33-BD05D874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4" y="2146301"/>
            <a:ext cx="57864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     Quartz       +        Biotite          +      Feldspar      </a:t>
            </a:r>
          </a:p>
        </p:txBody>
      </p:sp>
      <p:pic>
        <p:nvPicPr>
          <p:cNvPr id="121874" name="Picture 18">
            <a:extLst>
              <a:ext uri="{FF2B5EF4-FFF2-40B4-BE49-F238E27FC236}">
                <a16:creationId xmlns:a16="http://schemas.microsoft.com/office/drawing/2014/main" id="{9E3007D7-DF8D-FAD0-38A7-AC26AFC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9" y="406400"/>
            <a:ext cx="1590675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5" name="Text Box 19">
            <a:extLst>
              <a:ext uri="{FF2B5EF4-FFF2-40B4-BE49-F238E27FC236}">
                <a16:creationId xmlns:a16="http://schemas.microsoft.com/office/drawing/2014/main" id="{5FD7D9D7-E0C6-C040-595B-D30B0CBB6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1223963"/>
            <a:ext cx="3314700" cy="646331"/>
          </a:xfrm>
          <a:prstGeom prst="rect">
            <a:avLst/>
          </a:prstGeom>
          <a:solidFill>
            <a:srgbClr val="FFCC00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1.  Take some Minerals &amp; Gasses – Mix well</a:t>
            </a:r>
          </a:p>
        </p:txBody>
      </p:sp>
      <p:sp>
        <p:nvSpPr>
          <p:cNvPr id="121876" name="Text Box 20">
            <a:extLst>
              <a:ext uri="{FF2B5EF4-FFF2-40B4-BE49-F238E27FC236}">
                <a16:creationId xmlns:a16="http://schemas.microsoft.com/office/drawing/2014/main" id="{C35FEF62-5BBE-EEA3-142D-CF6EF041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64" y="4432301"/>
            <a:ext cx="3165475" cy="892175"/>
          </a:xfrm>
          <a:prstGeom prst="rect">
            <a:avLst/>
          </a:prstGeom>
          <a:solidFill>
            <a:srgbClr val="FFCC00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4.  Remove from heat, let it Cool &amp; Crystallize </a:t>
            </a:r>
            <a:r>
              <a:rPr lang="en-US" altLang="en-US" sz="1400"/>
              <a:t>(Intrusive/Extrusive) </a:t>
            </a:r>
          </a:p>
        </p:txBody>
      </p:sp>
      <p:sp>
        <p:nvSpPr>
          <p:cNvPr id="121877" name="Text Box 21">
            <a:extLst>
              <a:ext uri="{FF2B5EF4-FFF2-40B4-BE49-F238E27FC236}">
                <a16:creationId xmlns:a16="http://schemas.microsoft.com/office/drawing/2014/main" id="{387AFBA6-BA64-7B17-9427-7E94766C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3314700"/>
            <a:ext cx="3251200" cy="646331"/>
          </a:xfrm>
          <a:prstGeom prst="rect">
            <a:avLst/>
          </a:prstGeom>
          <a:solidFill>
            <a:srgbClr val="FFCC00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3.  Change Rock to Liquid Phase (Magma)</a:t>
            </a:r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288077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1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2187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218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187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1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12066 0.6199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3099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2803E-6 L 0.03143 0.619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3096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2803E-6 L 0.17917 0.619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30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 animBg="1"/>
      <p:bldP spid="121861" grpId="0" animBg="1"/>
      <p:bldP spid="121866" grpId="0"/>
      <p:bldP spid="121873" grpId="0"/>
      <p:bldP spid="121873" grpId="1"/>
      <p:bldP spid="121875" grpId="0" animBg="1"/>
      <p:bldP spid="121876" grpId="0" animBg="1"/>
      <p:bldP spid="1218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9.9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9.9|14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2746</Words>
  <Application>Microsoft Office PowerPoint</Application>
  <PresentationFormat>Widescreen</PresentationFormat>
  <Paragraphs>510</Paragraphs>
  <Slides>67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Calibri</vt:lpstr>
      <vt:lpstr>Corbel</vt:lpstr>
      <vt:lpstr>Goudy Stout</vt:lpstr>
      <vt:lpstr>Ravie</vt:lpstr>
      <vt:lpstr>Rockwell Extra Bold</vt:lpstr>
      <vt:lpstr>Times New Roman</vt:lpstr>
      <vt:lpstr>Verdana</vt:lpstr>
      <vt:lpstr>Wingdings</vt:lpstr>
      <vt:lpstr>Wingdings 2</vt:lpstr>
      <vt:lpstr>Default Design</vt:lpstr>
      <vt:lpstr>PowerPoint Presentation</vt:lpstr>
      <vt:lpstr>Learning Objectives</vt:lpstr>
      <vt:lpstr>Changing Rocks Song</vt:lpstr>
      <vt:lpstr>Rocks are made from Minerals</vt:lpstr>
      <vt:lpstr>Rocks are made from Minerals</vt:lpstr>
      <vt:lpstr>Rock Classification</vt:lpstr>
      <vt:lpstr>Igneous Rocks</vt:lpstr>
      <vt:lpstr>Igneous Rocks Formation</vt:lpstr>
      <vt:lpstr>Igneous Rock Recipe </vt:lpstr>
      <vt:lpstr>Formation of Igneous Rocks</vt:lpstr>
      <vt:lpstr>Composition of Igneous Rocks</vt:lpstr>
      <vt:lpstr>Felsic vs. Mafic Composition</vt:lpstr>
      <vt:lpstr>Texture of Igneous Rocks</vt:lpstr>
      <vt:lpstr>Intrusive Igneous Rocks</vt:lpstr>
      <vt:lpstr>Intrusive Rocks</vt:lpstr>
      <vt:lpstr>Intrusive Igneous Rocks</vt:lpstr>
      <vt:lpstr>How Intrusive Igneous Rocks Form </vt:lpstr>
      <vt:lpstr>Extrusive Igneous Rocks</vt:lpstr>
      <vt:lpstr>Extrusive Igneous Rocks</vt:lpstr>
      <vt:lpstr>How Extrusive Igneous Rocks Form</vt:lpstr>
      <vt:lpstr>PowerPoint Presentation</vt:lpstr>
      <vt:lpstr>Environment of Formation</vt:lpstr>
      <vt:lpstr>Crystal Size vs. Cooling Rate</vt:lpstr>
      <vt:lpstr>Igneous Rock Identification </vt:lpstr>
      <vt:lpstr>Mineral Composition</vt:lpstr>
      <vt:lpstr>Describe each Igneous Rock</vt:lpstr>
      <vt:lpstr>Sedimentary Rocks</vt:lpstr>
      <vt:lpstr>Sedimentary Rocks Formation</vt:lpstr>
      <vt:lpstr>Sedimentary Rock Recipe </vt:lpstr>
      <vt:lpstr>Sedimentary Rocks</vt:lpstr>
      <vt:lpstr>Sedimentary Rock</vt:lpstr>
      <vt:lpstr>Types of Sedimentary Rock</vt:lpstr>
      <vt:lpstr>Clastic Sedimentary Rock</vt:lpstr>
      <vt:lpstr>Clastic Sedimentary Rock</vt:lpstr>
      <vt:lpstr>Chemical Sedimentary Rock</vt:lpstr>
      <vt:lpstr>Chemical Sedimentary Rock</vt:lpstr>
      <vt:lpstr>Organic Sedimentary Rock</vt:lpstr>
      <vt:lpstr>Organic Sedimentary Rock</vt:lpstr>
      <vt:lpstr>Formation of Coal</vt:lpstr>
      <vt:lpstr>Physical Properties of Sedimentary Rock</vt:lpstr>
      <vt:lpstr>Sedimentary Characteristics</vt:lpstr>
      <vt:lpstr>Sedimentary Characteristics</vt:lpstr>
      <vt:lpstr>Sedimentary Characteristics</vt:lpstr>
      <vt:lpstr>How to identify:</vt:lpstr>
      <vt:lpstr>Metamorphic Rock</vt:lpstr>
      <vt:lpstr>Metamorphic Rocks</vt:lpstr>
      <vt:lpstr>Metamorphic Rocks</vt:lpstr>
      <vt:lpstr>Metamorphic Changes</vt:lpstr>
      <vt:lpstr>Metamorphic Rock Recipe</vt:lpstr>
      <vt:lpstr>Pressure and Heat lead to Metamorphic Rocks</vt:lpstr>
      <vt:lpstr>Types of Metamorphism</vt:lpstr>
      <vt:lpstr>Contact Metamorphism</vt:lpstr>
      <vt:lpstr>Regional Metamorphism</vt:lpstr>
      <vt:lpstr>Textures of Metamorphic Rocks</vt:lpstr>
      <vt:lpstr>Foliated Texture</vt:lpstr>
      <vt:lpstr>Foliated Texture</vt:lpstr>
      <vt:lpstr>Foliation</vt:lpstr>
      <vt:lpstr>PowerPoint Presentation</vt:lpstr>
      <vt:lpstr>Non-foliated Texture</vt:lpstr>
      <vt:lpstr>Non-Foliated Texture</vt:lpstr>
      <vt:lpstr>Foliated v. Non Foliated</vt:lpstr>
      <vt:lpstr>Parent to Metamorphic Rocks</vt:lpstr>
      <vt:lpstr>Examples of Metamorphic Rock:</vt:lpstr>
      <vt:lpstr>Rock Forms Song</vt:lpstr>
      <vt:lpstr>Big Ideas</vt:lpstr>
      <vt:lpstr>Big Ideas</vt:lpstr>
      <vt:lpstr>Big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Berger, Jerry</dc:creator>
  <cp:lastModifiedBy>Berger, Jerry</cp:lastModifiedBy>
  <cp:revision>127</cp:revision>
  <dcterms:created xsi:type="dcterms:W3CDTF">2023-03-09T19:12:27Z</dcterms:created>
  <dcterms:modified xsi:type="dcterms:W3CDTF">2023-03-17T13:32:13Z</dcterms:modified>
</cp:coreProperties>
</file>